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5"/>
  </p:notesMasterIdLst>
  <p:sldIdLst>
    <p:sldId id="279" r:id="rId2"/>
    <p:sldId id="280" r:id="rId3"/>
    <p:sldId id="284" r:id="rId4"/>
    <p:sldId id="282" r:id="rId5"/>
    <p:sldId id="281" r:id="rId6"/>
    <p:sldId id="285" r:id="rId7"/>
    <p:sldId id="286" r:id="rId8"/>
    <p:sldId id="283" r:id="rId9"/>
    <p:sldId id="287" r:id="rId10"/>
    <p:sldId id="288" r:id="rId11"/>
    <p:sldId id="289" r:id="rId12"/>
    <p:sldId id="290" r:id="rId13"/>
    <p:sldId id="291" r:id="rId14"/>
    <p:sldId id="292" r:id="rId15"/>
    <p:sldId id="315" r:id="rId16"/>
    <p:sldId id="293" r:id="rId17"/>
    <p:sldId id="294" r:id="rId18"/>
    <p:sldId id="295" r:id="rId19"/>
    <p:sldId id="296" r:id="rId20"/>
    <p:sldId id="297" r:id="rId21"/>
    <p:sldId id="298" r:id="rId22"/>
    <p:sldId id="299" r:id="rId23"/>
    <p:sldId id="300" r:id="rId24"/>
    <p:sldId id="316" r:id="rId25"/>
    <p:sldId id="301" r:id="rId26"/>
    <p:sldId id="317" r:id="rId27"/>
    <p:sldId id="302" r:id="rId28"/>
    <p:sldId id="304" r:id="rId29"/>
    <p:sldId id="303" r:id="rId30"/>
    <p:sldId id="305" r:id="rId31"/>
    <p:sldId id="318" r:id="rId32"/>
    <p:sldId id="306" r:id="rId33"/>
    <p:sldId id="307" r:id="rId34"/>
    <p:sldId id="308" r:id="rId35"/>
    <p:sldId id="309" r:id="rId36"/>
    <p:sldId id="310" r:id="rId37"/>
    <p:sldId id="324" r:id="rId38"/>
    <p:sldId id="325" r:id="rId39"/>
    <p:sldId id="327" r:id="rId40"/>
    <p:sldId id="326" r:id="rId41"/>
    <p:sldId id="311" r:id="rId42"/>
    <p:sldId id="312" r:id="rId43"/>
    <p:sldId id="313" r:id="rId44"/>
    <p:sldId id="314" r:id="rId45"/>
    <p:sldId id="319" r:id="rId46"/>
    <p:sldId id="320" r:id="rId47"/>
    <p:sldId id="321" r:id="rId48"/>
    <p:sldId id="322" r:id="rId49"/>
    <p:sldId id="323" r:id="rId50"/>
    <p:sldId id="275" r:id="rId51"/>
    <p:sldId id="276" r:id="rId52"/>
    <p:sldId id="277" r:id="rId53"/>
    <p:sldId id="278" r:id="rId54"/>
  </p:sldIdLst>
  <p:sldSz cx="18288000" cy="10287000"/>
  <p:notesSz cx="6858000" cy="9144000"/>
  <p:embeddedFontLst>
    <p:embeddedFont>
      <p:font typeface="Helvetica World" panose="020B0500040000020004" pitchFamily="34" charset="-128"/>
      <p:regular r:id="rId56"/>
    </p:embeddedFont>
    <p:embeddedFont>
      <p:font typeface="Helvetica World Bold" panose="020B0800040000020004" pitchFamily="34" charset="-128"/>
      <p:regular r:id="rId57"/>
    </p:embeddedFont>
    <p:embeddedFont>
      <p:font typeface="BlinkHead Stripes" pitchFamily="2" charset="0"/>
      <p:regular r:id="rId58"/>
    </p:embeddedFont>
    <p:embeddedFont>
      <p:font typeface="Canva Sans" panose="020B0503030501040103" pitchFamily="34" charset="0"/>
      <p:regular r:id="rId59"/>
    </p:embeddedFont>
    <p:embeddedFont>
      <p:font typeface="Canva Sans Bold" panose="020B0803030501040103" pitchFamily="34" charset="0"/>
      <p:regular r:id="rId60"/>
    </p:embeddedFont>
    <p:embeddedFont>
      <p:font typeface="Mokoto" pitchFamily="2" charset="0"/>
      <p:regular r:id="rId61"/>
    </p:embeddedFont>
    <p:embeddedFont>
      <p:font typeface="Norwester" pitchFamily="2" charset="0"/>
      <p:regular r:id="rId62"/>
    </p:embeddedFont>
    <p:embeddedFont>
      <p:font typeface="Source Serif Pro" panose="02000000000000000000" pitchFamily="2" charset="0"/>
      <p:regular r:id="rId63"/>
      <p:bold r:id="rId64"/>
      <p:italic r:id="rId65"/>
      <p:boldItalic r:id="rId66"/>
    </p:embeddedFont>
    <p:embeddedFont>
      <p:font typeface="Stacker" panose="02000500000000000000" pitchFamily="2" charset="0"/>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6BD3"/>
    <a:srgbClr val="FF33CC"/>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737" autoAdjust="0"/>
  </p:normalViewPr>
  <p:slideViewPr>
    <p:cSldViewPr>
      <p:cViewPr varScale="1">
        <p:scale>
          <a:sx n="43" d="100"/>
          <a:sy n="43" d="100"/>
        </p:scale>
        <p:origin x="936"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notesMaster" Target="notesMasters/notesMaster1.xml" /><Relationship Id="rId63" Type="http://schemas.openxmlformats.org/officeDocument/2006/relationships/font" Target="fonts/font8.fntdata" /><Relationship Id="rId68" Type="http://schemas.openxmlformats.org/officeDocument/2006/relationships/presProps" Target="presProps.xml" /><Relationship Id="rId7" Type="http://schemas.openxmlformats.org/officeDocument/2006/relationships/slide" Target="slides/slide6.xml" /><Relationship Id="rId71"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font" Target="fonts/font3.fntdata" /><Relationship Id="rId66" Type="http://schemas.openxmlformats.org/officeDocument/2006/relationships/font" Target="fonts/font11.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font" Target="fonts/font2.fntdata" /><Relationship Id="rId61" Type="http://schemas.openxmlformats.org/officeDocument/2006/relationships/font" Target="fonts/font6.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font" Target="fonts/font5.fntdata" /><Relationship Id="rId65" Type="http://schemas.openxmlformats.org/officeDocument/2006/relationships/font" Target="fonts/font10.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font" Target="fonts/font1.fntdata" /><Relationship Id="rId64" Type="http://schemas.openxmlformats.org/officeDocument/2006/relationships/font" Target="fonts/font9.fntdata" /><Relationship Id="rId69" Type="http://schemas.openxmlformats.org/officeDocument/2006/relationships/viewProps" Target="viewProps.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font" Target="fonts/font4.fntdata" /><Relationship Id="rId67" Type="http://schemas.openxmlformats.org/officeDocument/2006/relationships/font" Target="fonts/font12.fntdata"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font" Target="fonts/font7.fntdata" /><Relationship Id="rId70"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BADD23-6B64-454B-B1CC-B79379301FEF}" type="datetimeFigureOut">
              <a:rPr lang="en-US" smtClean="0"/>
              <a:t>12/13/2024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44FC9F-D357-42C7-8535-7B8D5D581CFB}" type="slidenum">
              <a:rPr lang="en-US" smtClean="0"/>
              <a:t>‹#›</a:t>
            </a:fld>
            <a:endParaRPr lang="en-US"/>
          </a:p>
        </p:txBody>
      </p:sp>
    </p:spTree>
    <p:extLst>
      <p:ext uri="{BB962C8B-B14F-4D97-AF65-F5344CB8AC3E}">
        <p14:creationId xmlns:p14="http://schemas.microsoft.com/office/powerpoint/2010/main" val="3048234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4FC9F-D357-42C7-8535-7B8D5D581CFB}" type="slidenum">
              <a:rPr lang="en-US" smtClean="0"/>
              <a:t>33</a:t>
            </a:fld>
            <a:endParaRPr lang="en-US"/>
          </a:p>
        </p:txBody>
      </p:sp>
    </p:spTree>
    <p:extLst>
      <p:ext uri="{BB962C8B-B14F-4D97-AF65-F5344CB8AC3E}">
        <p14:creationId xmlns:p14="http://schemas.microsoft.com/office/powerpoint/2010/main" val="1952259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4FC9F-D357-42C7-8535-7B8D5D581CFB}" type="slidenum">
              <a:rPr lang="en-US" smtClean="0"/>
              <a:t>34</a:t>
            </a:fld>
            <a:endParaRPr lang="en-US"/>
          </a:p>
        </p:txBody>
      </p:sp>
    </p:spTree>
    <p:extLst>
      <p:ext uri="{BB962C8B-B14F-4D97-AF65-F5344CB8AC3E}">
        <p14:creationId xmlns:p14="http://schemas.microsoft.com/office/powerpoint/2010/main" val="1341595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4FC9F-D357-42C7-8535-7B8D5D581CFB}" type="slidenum">
              <a:rPr lang="en-US" smtClean="0"/>
              <a:t>35</a:t>
            </a:fld>
            <a:endParaRPr lang="en-US"/>
          </a:p>
        </p:txBody>
      </p:sp>
    </p:spTree>
    <p:extLst>
      <p:ext uri="{BB962C8B-B14F-4D97-AF65-F5344CB8AC3E}">
        <p14:creationId xmlns:p14="http://schemas.microsoft.com/office/powerpoint/2010/main" val="1136683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4FC9F-D357-42C7-8535-7B8D5D581CFB}" type="slidenum">
              <a:rPr lang="en-US" smtClean="0"/>
              <a:t>36</a:t>
            </a:fld>
            <a:endParaRPr lang="en-US"/>
          </a:p>
        </p:txBody>
      </p:sp>
    </p:spTree>
    <p:extLst>
      <p:ext uri="{BB962C8B-B14F-4D97-AF65-F5344CB8AC3E}">
        <p14:creationId xmlns:p14="http://schemas.microsoft.com/office/powerpoint/2010/main" val="2944479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4FC9F-D357-42C7-8535-7B8D5D581CFB}" type="slidenum">
              <a:rPr lang="en-US" smtClean="0"/>
              <a:t>37</a:t>
            </a:fld>
            <a:endParaRPr lang="en-US"/>
          </a:p>
        </p:txBody>
      </p:sp>
    </p:spTree>
    <p:extLst>
      <p:ext uri="{BB962C8B-B14F-4D97-AF65-F5344CB8AC3E}">
        <p14:creationId xmlns:p14="http://schemas.microsoft.com/office/powerpoint/2010/main" val="520473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4FC9F-D357-42C7-8535-7B8D5D581CFB}" type="slidenum">
              <a:rPr lang="en-US" smtClean="0"/>
              <a:t>38</a:t>
            </a:fld>
            <a:endParaRPr lang="en-US"/>
          </a:p>
        </p:txBody>
      </p:sp>
    </p:spTree>
    <p:extLst>
      <p:ext uri="{BB962C8B-B14F-4D97-AF65-F5344CB8AC3E}">
        <p14:creationId xmlns:p14="http://schemas.microsoft.com/office/powerpoint/2010/main" val="836999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4FC9F-D357-42C7-8535-7B8D5D581CFB}" type="slidenum">
              <a:rPr lang="en-US" smtClean="0"/>
              <a:t>39</a:t>
            </a:fld>
            <a:endParaRPr lang="en-US"/>
          </a:p>
        </p:txBody>
      </p:sp>
    </p:spTree>
    <p:extLst>
      <p:ext uri="{BB962C8B-B14F-4D97-AF65-F5344CB8AC3E}">
        <p14:creationId xmlns:p14="http://schemas.microsoft.com/office/powerpoint/2010/main" val="4120999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44FC9F-D357-42C7-8535-7B8D5D581CFB}" type="slidenum">
              <a:rPr lang="en-US" smtClean="0"/>
              <a:t>40</a:t>
            </a:fld>
            <a:endParaRPr lang="en-US"/>
          </a:p>
        </p:txBody>
      </p:sp>
    </p:spTree>
    <p:extLst>
      <p:ext uri="{BB962C8B-B14F-4D97-AF65-F5344CB8AC3E}">
        <p14:creationId xmlns:p14="http://schemas.microsoft.com/office/powerpoint/2010/main" val="245083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png" /></Relationships>
</file>

<file path=ppt/slides/_rels/slide10.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8.png" /><Relationship Id="rId7" Type="http://schemas.openxmlformats.org/officeDocument/2006/relationships/image" Target="../media/image6.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8.png" /><Relationship Id="rId7" Type="http://schemas.openxmlformats.org/officeDocument/2006/relationships/image" Target="../media/image6.png" /><Relationship Id="rId12" Type="http://schemas.openxmlformats.org/officeDocument/2006/relationships/image" Target="../media/image23.jpe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22.jpeg" /><Relationship Id="rId5" Type="http://schemas.openxmlformats.org/officeDocument/2006/relationships/image" Target="../media/image4.png" /><Relationship Id="rId10" Type="http://schemas.openxmlformats.org/officeDocument/2006/relationships/image" Target="../media/image21.png" /><Relationship Id="rId4" Type="http://schemas.openxmlformats.org/officeDocument/2006/relationships/image" Target="../media/image3.png" /><Relationship Id="rId9" Type="http://schemas.openxmlformats.org/officeDocument/2006/relationships/image" Target="../media/image20.jpeg" /></Relationships>
</file>

<file path=ppt/slides/_rels/slide12.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image" Target="../media/image25.png" /><Relationship Id="rId7" Type="http://schemas.openxmlformats.org/officeDocument/2006/relationships/image" Target="../media/image4.png" /><Relationship Id="rId2" Type="http://schemas.openxmlformats.org/officeDocument/2006/relationships/image" Target="../media/image24.png" /><Relationship Id="rId1" Type="http://schemas.openxmlformats.org/officeDocument/2006/relationships/slideLayout" Target="../slideLayouts/slideLayout7.xml" /><Relationship Id="rId6" Type="http://schemas.openxmlformats.org/officeDocument/2006/relationships/image" Target="../media/image3.png" /><Relationship Id="rId5" Type="http://schemas.openxmlformats.org/officeDocument/2006/relationships/image" Target="../media/image18.png" /><Relationship Id="rId10" Type="http://schemas.openxmlformats.org/officeDocument/2006/relationships/image" Target="../media/image7.png" /><Relationship Id="rId4" Type="http://schemas.openxmlformats.org/officeDocument/2006/relationships/image" Target="../media/image11.png" /><Relationship Id="rId9" Type="http://schemas.openxmlformats.org/officeDocument/2006/relationships/image" Target="../media/image6.png" /></Relationships>
</file>

<file path=ppt/slides/_rels/slide13.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image" Target="../media/image26.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4.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7.png" /><Relationship Id="rId7" Type="http://schemas.openxmlformats.org/officeDocument/2006/relationships/image" Target="../media/image6.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15.xml.rels><?xml version="1.0" encoding="UTF-8" standalone="yes"?>
<Relationships xmlns="http://schemas.openxmlformats.org/package/2006/relationships"><Relationship Id="rId8" Type="http://schemas.openxmlformats.org/officeDocument/2006/relationships/image" Target="../media/image3.png" /><Relationship Id="rId13" Type="http://schemas.openxmlformats.org/officeDocument/2006/relationships/image" Target="../media/image28.jpeg" /><Relationship Id="rId3" Type="http://schemas.microsoft.com/office/2007/relationships/media" Target="../media/media3.mp4" /><Relationship Id="rId7" Type="http://schemas.openxmlformats.org/officeDocument/2006/relationships/image" Target="../media/image27.png" /><Relationship Id="rId12" Type="http://schemas.openxmlformats.org/officeDocument/2006/relationships/image" Target="../media/image7.png" /><Relationship Id="rId2" Type="http://schemas.openxmlformats.org/officeDocument/2006/relationships/video" Target="../media/media2.mp4" /><Relationship Id="rId1" Type="http://schemas.microsoft.com/office/2007/relationships/media" Target="../media/media2.mp4" /><Relationship Id="rId6" Type="http://schemas.openxmlformats.org/officeDocument/2006/relationships/image" Target="../media/image11.png" /><Relationship Id="rId11" Type="http://schemas.openxmlformats.org/officeDocument/2006/relationships/image" Target="../media/image6.png" /><Relationship Id="rId5" Type="http://schemas.openxmlformats.org/officeDocument/2006/relationships/slideLayout" Target="../slideLayouts/slideLayout7.xml" /><Relationship Id="rId10" Type="http://schemas.openxmlformats.org/officeDocument/2006/relationships/image" Target="../media/image5.png" /><Relationship Id="rId4" Type="http://schemas.openxmlformats.org/officeDocument/2006/relationships/video" Target="../media/media3.mp4" /><Relationship Id="rId9" Type="http://schemas.openxmlformats.org/officeDocument/2006/relationships/image" Target="../media/image4.png" /><Relationship Id="rId14" Type="http://schemas.openxmlformats.org/officeDocument/2006/relationships/image" Target="../media/image29.jpeg" /></Relationships>
</file>

<file path=ppt/slides/_rels/slide16.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7.png" /><Relationship Id="rId7" Type="http://schemas.openxmlformats.org/officeDocument/2006/relationships/image" Target="../media/image6.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 Id="rId9" Type="http://schemas.openxmlformats.org/officeDocument/2006/relationships/image" Target="../media/image30.png" /></Relationships>
</file>

<file path=ppt/slides/_rels/slide17.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slideLayout" Target="../slideLayouts/slideLayout7.xml" /><Relationship Id="rId7" Type="http://schemas.openxmlformats.org/officeDocument/2006/relationships/image" Target="../media/image4.png" /><Relationship Id="rId2" Type="http://schemas.microsoft.com/office/2007/relationships/media" Target="../media/media4.mp4" /><Relationship Id="rId1" Type="http://schemas.openxmlformats.org/officeDocument/2006/relationships/video" Target="NULL" TargetMode="External" /><Relationship Id="rId6" Type="http://schemas.openxmlformats.org/officeDocument/2006/relationships/image" Target="../media/image3.png" /><Relationship Id="rId11" Type="http://schemas.openxmlformats.org/officeDocument/2006/relationships/image" Target="../media/image31.jpeg" /><Relationship Id="rId5" Type="http://schemas.openxmlformats.org/officeDocument/2006/relationships/image" Target="../media/image27.png" /><Relationship Id="rId10" Type="http://schemas.openxmlformats.org/officeDocument/2006/relationships/image" Target="../media/image7.png" /><Relationship Id="rId4" Type="http://schemas.openxmlformats.org/officeDocument/2006/relationships/image" Target="../media/image11.png" /><Relationship Id="rId9" Type="http://schemas.openxmlformats.org/officeDocument/2006/relationships/image" Target="../media/image6.png" /></Relationships>
</file>

<file path=ppt/slides/_rels/slide1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slideLayout" Target="../slideLayouts/slideLayout7.xml" /><Relationship Id="rId7" Type="http://schemas.openxmlformats.org/officeDocument/2006/relationships/image" Target="../media/image4.png" /><Relationship Id="rId12" Type="http://schemas.openxmlformats.org/officeDocument/2006/relationships/image" Target="../media/image33.png" /><Relationship Id="rId2" Type="http://schemas.openxmlformats.org/officeDocument/2006/relationships/video" Target="../media/media5.mp4" /><Relationship Id="rId1" Type="http://schemas.microsoft.com/office/2007/relationships/media" Target="../media/media5.mp4" /><Relationship Id="rId6" Type="http://schemas.openxmlformats.org/officeDocument/2006/relationships/image" Target="../media/image3.png" /><Relationship Id="rId11" Type="http://schemas.openxmlformats.org/officeDocument/2006/relationships/image" Target="../media/image32.jpeg" /><Relationship Id="rId5" Type="http://schemas.openxmlformats.org/officeDocument/2006/relationships/image" Target="../media/image27.png" /><Relationship Id="rId10" Type="http://schemas.openxmlformats.org/officeDocument/2006/relationships/image" Target="../media/image7.png" /><Relationship Id="rId4" Type="http://schemas.openxmlformats.org/officeDocument/2006/relationships/image" Target="../media/image11.png" /><Relationship Id="rId9" Type="http://schemas.openxmlformats.org/officeDocument/2006/relationships/image" Target="../media/image6.png" /></Relationships>
</file>

<file path=ppt/slides/_rels/slide19.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7.png" /><Relationship Id="rId7" Type="http://schemas.openxmlformats.org/officeDocument/2006/relationships/image" Target="../media/image6.png" /><Relationship Id="rId12" Type="http://schemas.openxmlformats.org/officeDocument/2006/relationships/image" Target="../media/image37.sv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36.png" /><Relationship Id="rId5" Type="http://schemas.openxmlformats.org/officeDocument/2006/relationships/image" Target="../media/image4.png" /><Relationship Id="rId10" Type="http://schemas.openxmlformats.org/officeDocument/2006/relationships/image" Target="../media/image35.png" /><Relationship Id="rId4" Type="http://schemas.openxmlformats.org/officeDocument/2006/relationships/image" Target="../media/image3.png" /><Relationship Id="rId9" Type="http://schemas.openxmlformats.org/officeDocument/2006/relationships/image" Target="../media/image34.png" /></Relationships>
</file>

<file path=ppt/slides/_rels/slide2.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image" Target="../media/image10.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20.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7.png" /><Relationship Id="rId7" Type="http://schemas.openxmlformats.org/officeDocument/2006/relationships/image" Target="../media/image6.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39.png" /><Relationship Id="rId4" Type="http://schemas.openxmlformats.org/officeDocument/2006/relationships/image" Target="../media/image3.png" /><Relationship Id="rId9" Type="http://schemas.openxmlformats.org/officeDocument/2006/relationships/image" Target="../media/image38.png" /></Relationships>
</file>

<file path=ppt/slides/_rels/slide2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7.png" /><Relationship Id="rId7" Type="http://schemas.openxmlformats.org/officeDocument/2006/relationships/image" Target="../media/image6.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 Id="rId9" Type="http://schemas.openxmlformats.org/officeDocument/2006/relationships/image" Target="../media/image40.jpeg" /></Relationships>
</file>

<file path=ppt/slides/_rels/slide22.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11.png" /><Relationship Id="rId7" Type="http://schemas.openxmlformats.org/officeDocument/2006/relationships/image" Target="../media/image5.png" /><Relationship Id="rId2" Type="http://schemas.openxmlformats.org/officeDocument/2006/relationships/image" Target="../media/image41.png" /><Relationship Id="rId1" Type="http://schemas.openxmlformats.org/officeDocument/2006/relationships/slideLayout" Target="../slideLayouts/slideLayout7.xml" /><Relationship Id="rId6" Type="http://schemas.openxmlformats.org/officeDocument/2006/relationships/image" Target="../media/image4.png" /><Relationship Id="rId5" Type="http://schemas.openxmlformats.org/officeDocument/2006/relationships/image" Target="../media/image3.png" /><Relationship Id="rId4" Type="http://schemas.openxmlformats.org/officeDocument/2006/relationships/image" Target="../media/image27.png" /><Relationship Id="rId9" Type="http://schemas.openxmlformats.org/officeDocument/2006/relationships/image" Target="../media/image7.png" /></Relationships>
</file>

<file path=ppt/slides/_rels/slide23.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image" Target="../media/image4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24.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image" Target="../media/image42.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25.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43.png" /><Relationship Id="rId7" Type="http://schemas.openxmlformats.org/officeDocument/2006/relationships/image" Target="../media/image6.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26.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43.png" /><Relationship Id="rId7" Type="http://schemas.openxmlformats.org/officeDocument/2006/relationships/image" Target="../media/image6.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33.png" /><Relationship Id="rId4" Type="http://schemas.openxmlformats.org/officeDocument/2006/relationships/image" Target="../media/image3.png" /><Relationship Id="rId9" Type="http://schemas.openxmlformats.org/officeDocument/2006/relationships/image" Target="../media/image44.png" /></Relationships>
</file>

<file path=ppt/slides/_rels/slide27.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43.png" /><Relationship Id="rId7" Type="http://schemas.openxmlformats.org/officeDocument/2006/relationships/image" Target="../media/image6.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28.xml.rels><?xml version="1.0" encoding="UTF-8" standalone="yes"?>
<Relationships xmlns="http://schemas.openxmlformats.org/package/2006/relationships"><Relationship Id="rId3" Type="http://schemas.openxmlformats.org/officeDocument/2006/relationships/image" Target="../media/image3.png" /><Relationship Id="rId7" Type="http://schemas.openxmlformats.org/officeDocument/2006/relationships/image" Target="../media/image7.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s/_rels/slide29.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image" Target="../media/image4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8" Type="http://schemas.openxmlformats.org/officeDocument/2006/relationships/image" Target="../media/image12.png" /><Relationship Id="rId3" Type="http://schemas.openxmlformats.org/officeDocument/2006/relationships/slideLayout" Target="../slideLayouts/slideLayout7.xml" /><Relationship Id="rId7" Type="http://schemas.openxmlformats.org/officeDocument/2006/relationships/image" Target="../media/image5.png" /><Relationship Id="rId2" Type="http://schemas.openxmlformats.org/officeDocument/2006/relationships/video" Target="../media/media1.mp4" /><Relationship Id="rId1" Type="http://schemas.microsoft.com/office/2007/relationships/media" Target="../media/media1.mp4" /><Relationship Id="rId6" Type="http://schemas.openxmlformats.org/officeDocument/2006/relationships/image" Target="../media/image4.png" /><Relationship Id="rId11" Type="http://schemas.openxmlformats.org/officeDocument/2006/relationships/image" Target="../media/image13.jpeg" /><Relationship Id="rId5" Type="http://schemas.openxmlformats.org/officeDocument/2006/relationships/image" Target="../media/image3.png" /><Relationship Id="rId10" Type="http://schemas.openxmlformats.org/officeDocument/2006/relationships/image" Target="../media/image7.png" /><Relationship Id="rId4" Type="http://schemas.openxmlformats.org/officeDocument/2006/relationships/image" Target="../media/image11.png" /><Relationship Id="rId9" Type="http://schemas.openxmlformats.org/officeDocument/2006/relationships/image" Target="../media/image6.png" /></Relationships>
</file>

<file path=ppt/slides/_rels/slide30.xml.rels><?xml version="1.0" encoding="UTF-8" standalone="yes"?>
<Relationships xmlns="http://schemas.openxmlformats.org/package/2006/relationships"><Relationship Id="rId8" Type="http://schemas.openxmlformats.org/officeDocument/2006/relationships/image" Target="../media/image45.png" /><Relationship Id="rId3" Type="http://schemas.openxmlformats.org/officeDocument/2006/relationships/image" Target="../media/image3.png" /><Relationship Id="rId7" Type="http://schemas.openxmlformats.org/officeDocument/2006/relationships/image" Target="../media/image7.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s/_rels/slide31.xml.rels><?xml version="1.0" encoding="UTF-8" standalone="yes"?>
<Relationships xmlns="http://schemas.openxmlformats.org/package/2006/relationships"><Relationship Id="rId8" Type="http://schemas.openxmlformats.org/officeDocument/2006/relationships/image" Target="../media/image45.png" /><Relationship Id="rId3" Type="http://schemas.openxmlformats.org/officeDocument/2006/relationships/image" Target="../media/image3.png" /><Relationship Id="rId7" Type="http://schemas.openxmlformats.org/officeDocument/2006/relationships/image" Target="../media/image7.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5.png" /><Relationship Id="rId10" Type="http://schemas.openxmlformats.org/officeDocument/2006/relationships/image" Target="../media/image47.png" /><Relationship Id="rId4" Type="http://schemas.openxmlformats.org/officeDocument/2006/relationships/image" Target="../media/image4.png" /><Relationship Id="rId9" Type="http://schemas.openxmlformats.org/officeDocument/2006/relationships/image" Target="../media/image46.png" /></Relationships>
</file>

<file path=ppt/slides/_rels/slide32.xml.rels><?xml version="1.0" encoding="UTF-8" standalone="yes"?>
<Relationships xmlns="http://schemas.openxmlformats.org/package/2006/relationships"><Relationship Id="rId8" Type="http://schemas.openxmlformats.org/officeDocument/2006/relationships/image" Target="../media/image45.png" /><Relationship Id="rId3" Type="http://schemas.openxmlformats.org/officeDocument/2006/relationships/image" Target="../media/image3.png" /><Relationship Id="rId7" Type="http://schemas.openxmlformats.org/officeDocument/2006/relationships/image" Target="../media/image7.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6.png" /><Relationship Id="rId11" Type="http://schemas.openxmlformats.org/officeDocument/2006/relationships/image" Target="../media/image50.png" /><Relationship Id="rId5" Type="http://schemas.openxmlformats.org/officeDocument/2006/relationships/image" Target="../media/image5.png" /><Relationship Id="rId10" Type="http://schemas.openxmlformats.org/officeDocument/2006/relationships/image" Target="../media/image49.png" /><Relationship Id="rId4" Type="http://schemas.openxmlformats.org/officeDocument/2006/relationships/image" Target="../media/image4.png" /><Relationship Id="rId9" Type="http://schemas.openxmlformats.org/officeDocument/2006/relationships/image" Target="../media/image48.png" /></Relationships>
</file>

<file path=ppt/slides/_rels/slide33.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54.png" /><Relationship Id="rId3" Type="http://schemas.openxmlformats.org/officeDocument/2006/relationships/image" Target="../media/image11.png" /><Relationship Id="rId7" Type="http://schemas.openxmlformats.org/officeDocument/2006/relationships/image" Target="../media/image6.png" /><Relationship Id="rId12" Type="http://schemas.openxmlformats.org/officeDocument/2006/relationships/image" Target="../media/image53.png" /><Relationship Id="rId2" Type="http://schemas.openxmlformats.org/officeDocument/2006/relationships/notesSlide" Target="../notesSlides/notesSlide1.xml"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52.png" /><Relationship Id="rId5" Type="http://schemas.openxmlformats.org/officeDocument/2006/relationships/image" Target="../media/image4.png" /><Relationship Id="rId10" Type="http://schemas.openxmlformats.org/officeDocument/2006/relationships/image" Target="../media/image51.png" /><Relationship Id="rId4" Type="http://schemas.openxmlformats.org/officeDocument/2006/relationships/image" Target="../media/image3.png" /><Relationship Id="rId9" Type="http://schemas.openxmlformats.org/officeDocument/2006/relationships/image" Target="../media/image45.png" /></Relationships>
</file>

<file path=ppt/slides/_rels/slide34.xml.rels><?xml version="1.0" encoding="UTF-8" standalone="yes"?>
<Relationships xmlns="http://schemas.openxmlformats.org/package/2006/relationships"><Relationship Id="rId8" Type="http://schemas.openxmlformats.org/officeDocument/2006/relationships/image" Target="../media/image7.png" /><Relationship Id="rId13" Type="http://schemas.openxmlformats.org/officeDocument/2006/relationships/image" Target="../media/image57.png" /><Relationship Id="rId3" Type="http://schemas.openxmlformats.org/officeDocument/2006/relationships/image" Target="../media/image11.png" /><Relationship Id="rId7" Type="http://schemas.openxmlformats.org/officeDocument/2006/relationships/image" Target="../media/image6.png" /><Relationship Id="rId12" Type="http://schemas.openxmlformats.org/officeDocument/2006/relationships/image" Target="../media/image56.png" /><Relationship Id="rId2" Type="http://schemas.openxmlformats.org/officeDocument/2006/relationships/notesSlide" Target="../notesSlides/notesSlide2.xml" /><Relationship Id="rId16" Type="http://schemas.openxmlformats.org/officeDocument/2006/relationships/image" Target="../media/image60.svg"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55.png" /><Relationship Id="rId5" Type="http://schemas.openxmlformats.org/officeDocument/2006/relationships/image" Target="../media/image4.png" /><Relationship Id="rId15" Type="http://schemas.openxmlformats.org/officeDocument/2006/relationships/image" Target="../media/image59.png" /><Relationship Id="rId10" Type="http://schemas.openxmlformats.org/officeDocument/2006/relationships/image" Target="../media/image54.png" /><Relationship Id="rId4" Type="http://schemas.openxmlformats.org/officeDocument/2006/relationships/image" Target="../media/image3.png" /><Relationship Id="rId9" Type="http://schemas.openxmlformats.org/officeDocument/2006/relationships/image" Target="../media/image45.png" /><Relationship Id="rId14" Type="http://schemas.openxmlformats.org/officeDocument/2006/relationships/image" Target="../media/image58.png" /></Relationships>
</file>

<file path=ppt/slides/_rels/slide35.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notesSlide" Target="../notesSlides/notesSlide3.xml"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56.png" /><Relationship Id="rId4" Type="http://schemas.openxmlformats.org/officeDocument/2006/relationships/image" Target="../media/image3.png" /><Relationship Id="rId9" Type="http://schemas.openxmlformats.org/officeDocument/2006/relationships/image" Target="../media/image45.png" /></Relationships>
</file>

<file path=ppt/slides/_rels/slide36.xml.rels><?xml version="1.0" encoding="UTF-8" standalone="yes"?>
<Relationships xmlns="http://schemas.openxmlformats.org/package/2006/relationships"><Relationship Id="rId8" Type="http://schemas.openxmlformats.org/officeDocument/2006/relationships/image" Target="../media/image6.png" /><Relationship Id="rId3" Type="http://schemas.openxmlformats.org/officeDocument/2006/relationships/image" Target="../media/image11.png" /><Relationship Id="rId7" Type="http://schemas.openxmlformats.org/officeDocument/2006/relationships/image" Target="../media/image5.png" /><Relationship Id="rId12" Type="http://schemas.openxmlformats.org/officeDocument/2006/relationships/image" Target="../media/image62.png" /><Relationship Id="rId2" Type="http://schemas.openxmlformats.org/officeDocument/2006/relationships/notesSlide" Target="../notesSlides/notesSlide4.xml" /><Relationship Id="rId1" Type="http://schemas.openxmlformats.org/officeDocument/2006/relationships/slideLayout" Target="../slideLayouts/slideLayout7.xml" /><Relationship Id="rId6" Type="http://schemas.openxmlformats.org/officeDocument/2006/relationships/image" Target="../media/image4.png" /><Relationship Id="rId11" Type="http://schemas.openxmlformats.org/officeDocument/2006/relationships/image" Target="../media/image61.png" /><Relationship Id="rId5" Type="http://schemas.openxmlformats.org/officeDocument/2006/relationships/image" Target="../media/image3.png" /><Relationship Id="rId10" Type="http://schemas.openxmlformats.org/officeDocument/2006/relationships/hyperlink" Target="https://www.wikihow.com/Use-Excel" TargetMode="External" /><Relationship Id="rId4" Type="http://schemas.openxmlformats.org/officeDocument/2006/relationships/image" Target="../media/image45.png" /><Relationship Id="rId9" Type="http://schemas.openxmlformats.org/officeDocument/2006/relationships/image" Target="../media/image7.png" /></Relationships>
</file>

<file path=ppt/slides/_rels/slide37.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notesSlide" Target="../notesSlides/notesSlide5.xml"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63.jpeg" /><Relationship Id="rId4" Type="http://schemas.openxmlformats.org/officeDocument/2006/relationships/image" Target="../media/image3.png" /><Relationship Id="rId9" Type="http://schemas.openxmlformats.org/officeDocument/2006/relationships/image" Target="../media/image45.png" /></Relationships>
</file>

<file path=ppt/slides/_rels/slide38.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notesSlide" Target="../notesSlides/notesSlide6.xml"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63.jpeg" /><Relationship Id="rId5" Type="http://schemas.openxmlformats.org/officeDocument/2006/relationships/image" Target="../media/image4.png" /><Relationship Id="rId10" Type="http://schemas.openxmlformats.org/officeDocument/2006/relationships/hyperlink" Target="https://help.xlstat.com/6708-using-xlstat-functions-within-excel-sheet#:~:text=To%20use%20an%20XLSTAT%20function,Finally%2C%20select%20the%20XLSTAT_Linest%20function" TargetMode="External" /><Relationship Id="rId4" Type="http://schemas.openxmlformats.org/officeDocument/2006/relationships/image" Target="../media/image3.png" /><Relationship Id="rId9" Type="http://schemas.openxmlformats.org/officeDocument/2006/relationships/image" Target="../media/image45.png" /></Relationships>
</file>

<file path=ppt/slides/_rels/slide39.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notesSlide" Target="../notesSlides/notesSlide7.xml"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64.png" /><Relationship Id="rId4" Type="http://schemas.openxmlformats.org/officeDocument/2006/relationships/image" Target="../media/image3.png" /><Relationship Id="rId9" Type="http://schemas.openxmlformats.org/officeDocument/2006/relationships/image" Target="../media/image45.png" /></Relationships>
</file>

<file path=ppt/slides/_rels/slide4.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image" Target="../media/image12.png" /><Relationship Id="rId7" Type="http://schemas.openxmlformats.org/officeDocument/2006/relationships/image" Target="../media/image4.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3.png" /><Relationship Id="rId5" Type="http://schemas.openxmlformats.org/officeDocument/2006/relationships/image" Target="../media/image15.png" /><Relationship Id="rId10" Type="http://schemas.openxmlformats.org/officeDocument/2006/relationships/image" Target="../media/image7.png" /><Relationship Id="rId4" Type="http://schemas.openxmlformats.org/officeDocument/2006/relationships/image" Target="../media/image14.png" /><Relationship Id="rId9" Type="http://schemas.openxmlformats.org/officeDocument/2006/relationships/image" Target="../media/image6.png" /></Relationships>
</file>

<file path=ppt/slides/_rels/slide40.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notesSlide" Target="../notesSlides/notesSlide8.xml" /><Relationship Id="rId1" Type="http://schemas.openxmlformats.org/officeDocument/2006/relationships/slideLayout" Target="../slideLayouts/slideLayout7.xml" /><Relationship Id="rId6" Type="http://schemas.openxmlformats.org/officeDocument/2006/relationships/image" Target="../media/image5.png" /><Relationship Id="rId11" Type="http://schemas.openxmlformats.org/officeDocument/2006/relationships/image" Target="../media/image64.png" /><Relationship Id="rId5" Type="http://schemas.openxmlformats.org/officeDocument/2006/relationships/image" Target="../media/image4.png" /><Relationship Id="rId10" Type="http://schemas.openxmlformats.org/officeDocument/2006/relationships/hyperlink" Target="https://guides.lib.uoguelph.ca/c.php?g=525348&amp;p=5273035" TargetMode="External" /><Relationship Id="rId4" Type="http://schemas.openxmlformats.org/officeDocument/2006/relationships/image" Target="../media/image3.png" /><Relationship Id="rId9" Type="http://schemas.openxmlformats.org/officeDocument/2006/relationships/image" Target="../media/image45.png" /></Relationships>
</file>

<file path=ppt/slides/_rels/slide4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45.png" /><Relationship Id="rId7" Type="http://schemas.openxmlformats.org/officeDocument/2006/relationships/image" Target="../media/image6.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42.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image" Target="../media/image65.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43.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1.png" /><Relationship Id="rId7" Type="http://schemas.openxmlformats.org/officeDocument/2006/relationships/image" Target="../media/image6.png" /><Relationship Id="rId2" Type="http://schemas.openxmlformats.org/officeDocument/2006/relationships/image" Target="../media/image66.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44.xml.rels><?xml version="1.0" encoding="UTF-8" standalone="yes"?>
<Relationships xmlns="http://schemas.openxmlformats.org/package/2006/relationships"><Relationship Id="rId8" Type="http://schemas.openxmlformats.org/officeDocument/2006/relationships/image" Target="../media/image67.png" /><Relationship Id="rId3" Type="http://schemas.openxmlformats.org/officeDocument/2006/relationships/image" Target="../media/image3.png" /><Relationship Id="rId7" Type="http://schemas.openxmlformats.org/officeDocument/2006/relationships/image" Target="../media/image7.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s/_rels/slide45.xml.rels><?xml version="1.0" encoding="UTF-8" standalone="yes"?>
<Relationships xmlns="http://schemas.openxmlformats.org/package/2006/relationships"><Relationship Id="rId8" Type="http://schemas.openxmlformats.org/officeDocument/2006/relationships/image" Target="../media/image67.png" /><Relationship Id="rId3" Type="http://schemas.openxmlformats.org/officeDocument/2006/relationships/image" Target="../media/image3.png" /><Relationship Id="rId7" Type="http://schemas.openxmlformats.org/officeDocument/2006/relationships/image" Target="../media/image7.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 Id="rId9" Type="http://schemas.openxmlformats.org/officeDocument/2006/relationships/image" Target="../media/image68.png" /></Relationships>
</file>

<file path=ppt/slides/_rels/slide46.xml.rels><?xml version="1.0" encoding="UTF-8" standalone="yes"?>
<Relationships xmlns="http://schemas.openxmlformats.org/package/2006/relationships"><Relationship Id="rId8" Type="http://schemas.openxmlformats.org/officeDocument/2006/relationships/image" Target="../media/image67.png" /><Relationship Id="rId3" Type="http://schemas.openxmlformats.org/officeDocument/2006/relationships/image" Target="../media/image3.png" /><Relationship Id="rId7" Type="http://schemas.openxmlformats.org/officeDocument/2006/relationships/image" Target="../media/image7.png" /><Relationship Id="rId12" Type="http://schemas.openxmlformats.org/officeDocument/2006/relationships/image" Target="../media/image72.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6.png" /><Relationship Id="rId11" Type="http://schemas.openxmlformats.org/officeDocument/2006/relationships/image" Target="../media/image71.svg" /><Relationship Id="rId5" Type="http://schemas.openxmlformats.org/officeDocument/2006/relationships/image" Target="../media/image5.png" /><Relationship Id="rId10" Type="http://schemas.openxmlformats.org/officeDocument/2006/relationships/image" Target="../media/image70.png" /><Relationship Id="rId4" Type="http://schemas.openxmlformats.org/officeDocument/2006/relationships/image" Target="../media/image4.png" /><Relationship Id="rId9" Type="http://schemas.openxmlformats.org/officeDocument/2006/relationships/image" Target="../media/image69.png" /></Relationships>
</file>

<file path=ppt/slides/_rels/slide47.xml.rels><?xml version="1.0" encoding="UTF-8" standalone="yes"?>
<Relationships xmlns="http://schemas.openxmlformats.org/package/2006/relationships"><Relationship Id="rId8" Type="http://schemas.openxmlformats.org/officeDocument/2006/relationships/image" Target="../media/image67.png" /><Relationship Id="rId13" Type="http://schemas.openxmlformats.org/officeDocument/2006/relationships/image" Target="../media/image77.png" /><Relationship Id="rId18" Type="http://schemas.openxmlformats.org/officeDocument/2006/relationships/image" Target="../media/image82.svg" /><Relationship Id="rId3" Type="http://schemas.openxmlformats.org/officeDocument/2006/relationships/image" Target="../media/image3.png" /><Relationship Id="rId21" Type="http://schemas.openxmlformats.org/officeDocument/2006/relationships/image" Target="../media/image85.png" /><Relationship Id="rId7" Type="http://schemas.openxmlformats.org/officeDocument/2006/relationships/image" Target="../media/image7.png" /><Relationship Id="rId12" Type="http://schemas.openxmlformats.org/officeDocument/2006/relationships/image" Target="../media/image76.svg" /><Relationship Id="rId17" Type="http://schemas.openxmlformats.org/officeDocument/2006/relationships/image" Target="../media/image81.png" /><Relationship Id="rId2" Type="http://schemas.openxmlformats.org/officeDocument/2006/relationships/image" Target="../media/image11.png" /><Relationship Id="rId16" Type="http://schemas.openxmlformats.org/officeDocument/2006/relationships/image" Target="../media/image80.svg" /><Relationship Id="rId20" Type="http://schemas.openxmlformats.org/officeDocument/2006/relationships/image" Target="../media/image84.svg" /><Relationship Id="rId1" Type="http://schemas.openxmlformats.org/officeDocument/2006/relationships/slideLayout" Target="../slideLayouts/slideLayout7.xml" /><Relationship Id="rId6" Type="http://schemas.openxmlformats.org/officeDocument/2006/relationships/image" Target="../media/image6.png" /><Relationship Id="rId11" Type="http://schemas.openxmlformats.org/officeDocument/2006/relationships/image" Target="../media/image75.png" /><Relationship Id="rId24" Type="http://schemas.openxmlformats.org/officeDocument/2006/relationships/image" Target="../media/image88.svg" /><Relationship Id="rId5" Type="http://schemas.openxmlformats.org/officeDocument/2006/relationships/image" Target="../media/image5.png" /><Relationship Id="rId15" Type="http://schemas.openxmlformats.org/officeDocument/2006/relationships/image" Target="../media/image79.png" /><Relationship Id="rId23" Type="http://schemas.openxmlformats.org/officeDocument/2006/relationships/image" Target="../media/image87.png" /><Relationship Id="rId10" Type="http://schemas.openxmlformats.org/officeDocument/2006/relationships/image" Target="../media/image74.png" /><Relationship Id="rId19" Type="http://schemas.openxmlformats.org/officeDocument/2006/relationships/image" Target="../media/image83.png" /><Relationship Id="rId4" Type="http://schemas.openxmlformats.org/officeDocument/2006/relationships/image" Target="../media/image4.png" /><Relationship Id="rId9" Type="http://schemas.openxmlformats.org/officeDocument/2006/relationships/image" Target="../media/image73.png" /><Relationship Id="rId14" Type="http://schemas.openxmlformats.org/officeDocument/2006/relationships/image" Target="../media/image78.svg" /><Relationship Id="rId22" Type="http://schemas.openxmlformats.org/officeDocument/2006/relationships/image" Target="../media/image86.svg" /></Relationships>
</file>

<file path=ppt/slides/_rels/slide48.xml.rels><?xml version="1.0" encoding="UTF-8" standalone="yes"?>
<Relationships xmlns="http://schemas.openxmlformats.org/package/2006/relationships"><Relationship Id="rId8" Type="http://schemas.openxmlformats.org/officeDocument/2006/relationships/image" Target="../media/image67.png" /><Relationship Id="rId3" Type="http://schemas.openxmlformats.org/officeDocument/2006/relationships/image" Target="../media/image3.png" /><Relationship Id="rId7" Type="http://schemas.openxmlformats.org/officeDocument/2006/relationships/image" Target="../media/image7.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6.png" /><Relationship Id="rId5" Type="http://schemas.openxmlformats.org/officeDocument/2006/relationships/image" Target="../media/image5.png" /><Relationship Id="rId4" Type="http://schemas.openxmlformats.org/officeDocument/2006/relationships/image" Target="../media/image4.png" /></Relationships>
</file>

<file path=ppt/slides/_rels/slide49.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67.png" /><Relationship Id="rId7" Type="http://schemas.openxmlformats.org/officeDocument/2006/relationships/image" Target="../media/image6.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5.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image" Target="../media/image11.png" /><Relationship Id="rId7" Type="http://schemas.openxmlformats.org/officeDocument/2006/relationships/image" Target="../media/image4.png" /><Relationship Id="rId2" Type="http://schemas.openxmlformats.org/officeDocument/2006/relationships/image" Target="../media/image16.png" /><Relationship Id="rId1" Type="http://schemas.openxmlformats.org/officeDocument/2006/relationships/slideLayout" Target="../slideLayouts/slideLayout7.xml" /><Relationship Id="rId6" Type="http://schemas.openxmlformats.org/officeDocument/2006/relationships/image" Target="../media/image3.png" /><Relationship Id="rId5" Type="http://schemas.openxmlformats.org/officeDocument/2006/relationships/image" Target="../media/image15.png" /><Relationship Id="rId10" Type="http://schemas.openxmlformats.org/officeDocument/2006/relationships/image" Target="../media/image7.png" /><Relationship Id="rId4" Type="http://schemas.openxmlformats.org/officeDocument/2006/relationships/image" Target="../media/image14.png" /><Relationship Id="rId9" Type="http://schemas.openxmlformats.org/officeDocument/2006/relationships/image" Target="../media/image6.png" /></Relationships>
</file>

<file path=ppt/slides/_rels/slide50.xml.rels><?xml version="1.0" encoding="UTF-8" standalone="yes"?>
<Relationships xmlns="http://schemas.openxmlformats.org/package/2006/relationships"><Relationship Id="rId3" Type="http://schemas.openxmlformats.org/officeDocument/2006/relationships/image" Target="../media/image90.jpeg" /><Relationship Id="rId2" Type="http://schemas.openxmlformats.org/officeDocument/2006/relationships/image" Target="../media/image89.png" /><Relationship Id="rId1" Type="http://schemas.openxmlformats.org/officeDocument/2006/relationships/slideLayout" Target="../slideLayouts/slideLayout7.xml" /><Relationship Id="rId5" Type="http://schemas.openxmlformats.org/officeDocument/2006/relationships/image" Target="../media/image92.jpeg" /><Relationship Id="rId4" Type="http://schemas.openxmlformats.org/officeDocument/2006/relationships/image" Target="../media/image91.jpeg" /></Relationships>
</file>

<file path=ppt/slides/_rels/slide51.xml.rels><?xml version="1.0" encoding="UTF-8" standalone="yes"?>
<Relationships xmlns="http://schemas.openxmlformats.org/package/2006/relationships"><Relationship Id="rId3" Type="http://schemas.openxmlformats.org/officeDocument/2006/relationships/image" Target="../media/image94.png" /><Relationship Id="rId2" Type="http://schemas.openxmlformats.org/officeDocument/2006/relationships/image" Target="../media/image93.png" /><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3" Type="http://schemas.openxmlformats.org/officeDocument/2006/relationships/image" Target="../media/image96.png" /><Relationship Id="rId2" Type="http://schemas.openxmlformats.org/officeDocument/2006/relationships/image" Target="../media/image95.png" /><Relationship Id="rId1" Type="http://schemas.openxmlformats.org/officeDocument/2006/relationships/slideLayout" Target="../slideLayouts/slideLayout7.xml" /><Relationship Id="rId4" Type="http://schemas.openxmlformats.org/officeDocument/2006/relationships/image" Target="../media/image97.jpeg" /></Relationships>
</file>

<file path=ppt/slides/_rels/slide53.xml.rels><?xml version="1.0" encoding="UTF-8" standalone="yes"?>
<Relationships xmlns="http://schemas.openxmlformats.org/package/2006/relationships"><Relationship Id="rId8" Type="http://schemas.openxmlformats.org/officeDocument/2006/relationships/image" Target="../media/image15.png" /><Relationship Id="rId13" Type="http://schemas.openxmlformats.org/officeDocument/2006/relationships/image" Target="../media/image43.png" /><Relationship Id="rId3" Type="http://schemas.openxmlformats.org/officeDocument/2006/relationships/slideLayout" Target="../slideLayouts/slideLayout7.xml" /><Relationship Id="rId7" Type="http://schemas.openxmlformats.org/officeDocument/2006/relationships/image" Target="../media/image14.png" /><Relationship Id="rId12" Type="http://schemas.openxmlformats.org/officeDocument/2006/relationships/image" Target="../media/image67.png" /><Relationship Id="rId2" Type="http://schemas.openxmlformats.org/officeDocument/2006/relationships/video" Target="../media/media6.mp4" /><Relationship Id="rId1" Type="http://schemas.microsoft.com/office/2007/relationships/media" Target="../media/media6.mp4" /><Relationship Id="rId6" Type="http://schemas.openxmlformats.org/officeDocument/2006/relationships/image" Target="../media/image100.jpeg" /><Relationship Id="rId11" Type="http://schemas.openxmlformats.org/officeDocument/2006/relationships/image" Target="../media/image45.png" /><Relationship Id="rId5" Type="http://schemas.openxmlformats.org/officeDocument/2006/relationships/image" Target="../media/image99.png" /><Relationship Id="rId10" Type="http://schemas.openxmlformats.org/officeDocument/2006/relationships/image" Target="../media/image27.png" /><Relationship Id="rId4" Type="http://schemas.openxmlformats.org/officeDocument/2006/relationships/image" Target="../media/image98.png" /><Relationship Id="rId9" Type="http://schemas.openxmlformats.org/officeDocument/2006/relationships/image" Target="../media/image18.png" /><Relationship Id="rId14" Type="http://schemas.openxmlformats.org/officeDocument/2006/relationships/image" Target="../media/image101.gif" /></Relationships>
</file>

<file path=ppt/slides/_rels/slide6.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image" Target="../media/image11.png" /><Relationship Id="rId7" Type="http://schemas.openxmlformats.org/officeDocument/2006/relationships/image" Target="../media/image4.png" /><Relationship Id="rId2" Type="http://schemas.openxmlformats.org/officeDocument/2006/relationships/image" Target="../media/image16.png" /><Relationship Id="rId1" Type="http://schemas.openxmlformats.org/officeDocument/2006/relationships/slideLayout" Target="../slideLayouts/slideLayout7.xml" /><Relationship Id="rId6" Type="http://schemas.openxmlformats.org/officeDocument/2006/relationships/image" Target="../media/image3.png" /><Relationship Id="rId5" Type="http://schemas.openxmlformats.org/officeDocument/2006/relationships/image" Target="../media/image15.png" /><Relationship Id="rId10" Type="http://schemas.openxmlformats.org/officeDocument/2006/relationships/image" Target="../media/image7.png" /><Relationship Id="rId4" Type="http://schemas.openxmlformats.org/officeDocument/2006/relationships/image" Target="../media/image14.png" /><Relationship Id="rId9" Type="http://schemas.openxmlformats.org/officeDocument/2006/relationships/image" Target="../media/image6.png" /></Relationships>
</file>

<file path=ppt/slides/_rels/slide7.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image" Target="../media/image16.png" /><Relationship Id="rId7" Type="http://schemas.openxmlformats.org/officeDocument/2006/relationships/image" Target="../media/image3.png" /><Relationship Id="rId2" Type="http://schemas.openxmlformats.org/officeDocument/2006/relationships/image" Target="../media/image17.png" /><Relationship Id="rId1" Type="http://schemas.openxmlformats.org/officeDocument/2006/relationships/slideLayout" Target="../slideLayouts/slideLayout7.xml" /><Relationship Id="rId6" Type="http://schemas.openxmlformats.org/officeDocument/2006/relationships/image" Target="../media/image15.png" /><Relationship Id="rId11" Type="http://schemas.openxmlformats.org/officeDocument/2006/relationships/image" Target="../media/image7.png" /><Relationship Id="rId5" Type="http://schemas.openxmlformats.org/officeDocument/2006/relationships/image" Target="../media/image14.png" /><Relationship Id="rId10" Type="http://schemas.openxmlformats.org/officeDocument/2006/relationships/image" Target="../media/image6.png" /><Relationship Id="rId4" Type="http://schemas.openxmlformats.org/officeDocument/2006/relationships/image" Target="../media/image11.png" /><Relationship Id="rId9" Type="http://schemas.openxmlformats.org/officeDocument/2006/relationships/image" Target="../media/image5.png" /></Relationships>
</file>

<file path=ppt/slides/_rels/slide8.xml.rels><?xml version="1.0" encoding="UTF-8" standalone="yes"?>
<Relationships xmlns="http://schemas.openxmlformats.org/package/2006/relationships"><Relationship Id="rId8" Type="http://schemas.openxmlformats.org/officeDocument/2006/relationships/image" Target="../media/image5.png" /><Relationship Id="rId3" Type="http://schemas.openxmlformats.org/officeDocument/2006/relationships/image" Target="../media/image14.png" /><Relationship Id="rId7" Type="http://schemas.openxmlformats.org/officeDocument/2006/relationships/image" Target="../media/image4.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3.png" /><Relationship Id="rId5" Type="http://schemas.openxmlformats.org/officeDocument/2006/relationships/image" Target="../media/image18.png" /><Relationship Id="rId10" Type="http://schemas.openxmlformats.org/officeDocument/2006/relationships/image" Target="../media/image7.png" /><Relationship Id="rId4" Type="http://schemas.openxmlformats.org/officeDocument/2006/relationships/image" Target="../media/image15.png" /><Relationship Id="rId9" Type="http://schemas.openxmlformats.org/officeDocument/2006/relationships/image" Target="../media/image6.png" /></Relationships>
</file>

<file path=ppt/slides/_rels/slide9.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18.png" /><Relationship Id="rId7" Type="http://schemas.openxmlformats.org/officeDocument/2006/relationships/image" Target="../media/image6.png" /><Relationship Id="rId2" Type="http://schemas.openxmlformats.org/officeDocument/2006/relationships/image" Target="../media/image11.pn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 Id="rId9" Type="http://schemas.openxmlformats.org/officeDocument/2006/relationships/image" Target="../media/image19.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0EF0A330-7D97-9718-4D7A-CD1F77FC3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DTIPlayButton(BackgroundRemoved)">
            <a:extLst>
              <a:ext uri="{FF2B5EF4-FFF2-40B4-BE49-F238E27FC236}">
                <a16:creationId xmlns:a16="http://schemas.microsoft.com/office/drawing/2014/main" id="{2C914590-CC3A-BBC7-57C2-FF853E7B8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910" y="5143500"/>
            <a:ext cx="4596179" cy="29875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4449F3C-E71E-7709-021D-86EE8FA3630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CFDC6C4-F1F1-7D07-156A-7FAE39A615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titled6 20240705033129">
            <a:extLst>
              <a:ext uri="{FF2B5EF4-FFF2-40B4-BE49-F238E27FC236}">
                <a16:creationId xmlns:a16="http://schemas.microsoft.com/office/drawing/2014/main" id="{35D745EA-36A6-7646-762C-6E17C4688E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8B0E9D05-EB94-9209-6B6A-4167620EE4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8414D93-57A5-D2A8-0EA5-DBBD77F8C15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Pink Text Box PNG, Vector, PSD, and Clipart With Transparent Background for  Free Download | Pngtree">
            <a:extLst>
              <a:ext uri="{FF2B5EF4-FFF2-40B4-BE49-F238E27FC236}">
                <a16:creationId xmlns:a16="http://schemas.microsoft.com/office/drawing/2014/main" id="{7AFCBBBC-9B28-9562-7C6F-AB25208B2E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07386" y="-4574913"/>
            <a:ext cx="9788215" cy="14844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108DAB3-F0BF-4837-0C17-1BE17FE364C7}"/>
              </a:ext>
            </a:extLst>
          </p:cNvPr>
          <p:cNvSpPr txBox="1"/>
          <p:nvPr/>
        </p:nvSpPr>
        <p:spPr>
          <a:xfrm>
            <a:off x="5744647" y="1631300"/>
            <a:ext cx="7041758" cy="2123658"/>
          </a:xfrm>
          <a:prstGeom prst="rect">
            <a:avLst/>
          </a:prstGeom>
          <a:noFill/>
        </p:spPr>
        <p:txBody>
          <a:bodyPr wrap="square" rtlCol="0">
            <a:spAutoFit/>
          </a:bodyPr>
          <a:lstStyle/>
          <a:p>
            <a:pPr algn="ctr"/>
            <a:r>
              <a:rPr lang="en-US" sz="4400" dirty="0">
                <a:ln w="0"/>
                <a:effectLst>
                  <a:outerShdw blurRad="38100" dist="19050" dir="2700000" algn="tl" rotWithShape="0">
                    <a:schemeClr val="dk1">
                      <a:alpha val="40000"/>
                    </a:schemeClr>
                  </a:outerShdw>
                </a:effectLst>
                <a:latin typeface="BlinkHead Stripes" pitchFamily="2" charset="0"/>
                <a:ea typeface="Mokoto"/>
                <a:cs typeface="Mokoto"/>
                <a:sym typeface="Mokoto"/>
              </a:rPr>
              <a:t>IMPACT OF </a:t>
            </a:r>
            <a:r>
              <a:rPr lang="en-US" sz="4400" dirty="0">
                <a:ln w="0"/>
                <a:effectLst>
                  <a:outerShdw blurRad="38100" dist="19050" dir="2700000" algn="tl" rotWithShape="0">
                    <a:schemeClr val="dk1">
                      <a:alpha val="40000"/>
                    </a:schemeClr>
                  </a:outerShdw>
                </a:effectLst>
                <a:latin typeface="BlinkHead Stripes" pitchFamily="2" charset="0"/>
                <a:sym typeface="Mokoto"/>
              </a:rPr>
              <a:t>COMPUTING</a:t>
            </a:r>
            <a:r>
              <a:rPr lang="en-US" sz="4400" dirty="0">
                <a:ln w="0"/>
                <a:effectLst>
                  <a:outerShdw blurRad="38100" dist="19050" dir="2700000" algn="tl" rotWithShape="0">
                    <a:schemeClr val="dk1">
                      <a:alpha val="40000"/>
                    </a:schemeClr>
                  </a:outerShdw>
                </a:effectLst>
                <a:latin typeface="BlinkHead Stripes" pitchFamily="2" charset="0"/>
                <a:ea typeface="Mokoto"/>
                <a:cs typeface="Mokoto"/>
                <a:sym typeface="Mokoto"/>
              </a:rPr>
              <a:t> IN</a:t>
            </a:r>
          </a:p>
          <a:p>
            <a:pPr algn="ctr"/>
            <a:endParaRPr lang="en-US" sz="4400" dirty="0">
              <a:ln w="0"/>
              <a:effectLst>
                <a:outerShdw blurRad="38100" dist="19050" dir="2700000" algn="tl" rotWithShape="0">
                  <a:schemeClr val="dk1">
                    <a:alpha val="40000"/>
                  </a:schemeClr>
                </a:outerShdw>
              </a:effectLst>
            </a:endParaRPr>
          </a:p>
        </p:txBody>
      </p:sp>
      <p:sp>
        <p:nvSpPr>
          <p:cNvPr id="9" name="TextBox 8">
            <a:extLst>
              <a:ext uri="{FF2B5EF4-FFF2-40B4-BE49-F238E27FC236}">
                <a16:creationId xmlns:a16="http://schemas.microsoft.com/office/drawing/2014/main" id="{CB0179C8-A91A-F71F-B8BB-DB98E0C2DA67}"/>
              </a:ext>
            </a:extLst>
          </p:cNvPr>
          <p:cNvSpPr txBox="1"/>
          <p:nvPr/>
        </p:nvSpPr>
        <p:spPr>
          <a:xfrm>
            <a:off x="4056108" y="2889908"/>
            <a:ext cx="10418835" cy="880177"/>
          </a:xfrm>
          <a:prstGeom prst="rect">
            <a:avLst/>
          </a:prstGeom>
          <a:noFill/>
        </p:spPr>
        <p:txBody>
          <a:bodyPr wrap="square">
            <a:spAutoFit/>
          </a:bodyPr>
          <a:lstStyle/>
          <a:p>
            <a:pPr algn="ctr">
              <a:lnSpc>
                <a:spcPts val="6855"/>
              </a:lnSpc>
              <a:spcBef>
                <a:spcPct val="0"/>
              </a:spcBef>
            </a:pPr>
            <a:r>
              <a:rPr lang="en-US" sz="3200" dirty="0">
                <a:ln w="0"/>
                <a:effectLst>
                  <a:outerShdw blurRad="38100" dist="19050" dir="2700000" algn="tl" rotWithShape="0">
                    <a:schemeClr val="dk1">
                      <a:alpha val="40000"/>
                    </a:schemeClr>
                  </a:outerShdw>
                </a:effectLst>
                <a:latin typeface="Stacker" panose="02000500000000000000" pitchFamily="2" charset="0"/>
                <a:ea typeface="Helvetica Now"/>
                <a:cs typeface="Helvetica Now"/>
                <a:sym typeface="Helvetica Now"/>
              </a:rPr>
              <a:t>Research and Development</a:t>
            </a:r>
          </a:p>
        </p:txBody>
      </p:sp>
      <p:sp>
        <p:nvSpPr>
          <p:cNvPr id="12" name="TextBox 11">
            <a:extLst>
              <a:ext uri="{FF2B5EF4-FFF2-40B4-BE49-F238E27FC236}">
                <a16:creationId xmlns:a16="http://schemas.microsoft.com/office/drawing/2014/main" id="{5A3C5EA2-9A75-A8F3-EB21-AC9CA87D1AED}"/>
              </a:ext>
            </a:extLst>
          </p:cNvPr>
          <p:cNvSpPr txBox="1"/>
          <p:nvPr/>
        </p:nvSpPr>
        <p:spPr>
          <a:xfrm>
            <a:off x="14820232" y="11206"/>
            <a:ext cx="3503627" cy="369332"/>
          </a:xfrm>
          <a:prstGeom prst="rect">
            <a:avLst/>
          </a:prstGeom>
          <a:solidFill>
            <a:schemeClr val="dk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 </a:t>
            </a:r>
          </a:p>
        </p:txBody>
      </p:sp>
      <p:sp>
        <p:nvSpPr>
          <p:cNvPr id="11" name="TextBox 10">
            <a:extLst>
              <a:ext uri="{FF2B5EF4-FFF2-40B4-BE49-F238E27FC236}">
                <a16:creationId xmlns:a16="http://schemas.microsoft.com/office/drawing/2014/main" id="{94EEE41F-38C6-9DCE-8028-F1CABD24A3F0}"/>
              </a:ext>
            </a:extLst>
          </p:cNvPr>
          <p:cNvSpPr txBox="1"/>
          <p:nvPr/>
        </p:nvSpPr>
        <p:spPr>
          <a:xfrm>
            <a:off x="15004797" y="11206"/>
            <a:ext cx="3499291" cy="369332"/>
          </a:xfrm>
          <a:prstGeom prst="rect">
            <a:avLst/>
          </a:prstGeom>
          <a:noFill/>
        </p:spPr>
        <p:txBody>
          <a:bodyPr wrap="none" rtlCol="0">
            <a:spAutoFit/>
          </a:bodyPr>
          <a:lstStyle/>
          <a:p>
            <a:r>
              <a:rPr lang="en-US" dirty="0">
                <a:solidFill>
                  <a:schemeClr val="bg1"/>
                </a:solidFill>
              </a:rPr>
              <a:t>Presenters:                                      4 </a:t>
            </a:r>
          </a:p>
        </p:txBody>
      </p:sp>
      <p:sp>
        <p:nvSpPr>
          <p:cNvPr id="13" name="TextBox 12">
            <a:extLst>
              <a:ext uri="{FF2B5EF4-FFF2-40B4-BE49-F238E27FC236}">
                <a16:creationId xmlns:a16="http://schemas.microsoft.com/office/drawing/2014/main" id="{B1D5B4C8-0BE5-38D6-CA82-4B1815803160}"/>
              </a:ext>
            </a:extLst>
          </p:cNvPr>
          <p:cNvSpPr txBox="1"/>
          <p:nvPr/>
        </p:nvSpPr>
        <p:spPr>
          <a:xfrm>
            <a:off x="14820232" y="391744"/>
            <a:ext cx="3503627" cy="369332"/>
          </a:xfrm>
          <a:prstGeom prst="rect">
            <a:avLst/>
          </a:prstGeom>
          <a:solidFill>
            <a:schemeClr val="dk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 </a:t>
            </a:r>
          </a:p>
        </p:txBody>
      </p:sp>
      <p:sp>
        <p:nvSpPr>
          <p:cNvPr id="14" name="TextBox 13">
            <a:extLst>
              <a:ext uri="{FF2B5EF4-FFF2-40B4-BE49-F238E27FC236}">
                <a16:creationId xmlns:a16="http://schemas.microsoft.com/office/drawing/2014/main" id="{894A784D-1C81-76B4-B131-7FB4C7A7F1F3}"/>
              </a:ext>
            </a:extLst>
          </p:cNvPr>
          <p:cNvSpPr txBox="1"/>
          <p:nvPr/>
        </p:nvSpPr>
        <p:spPr>
          <a:xfrm>
            <a:off x="14820231" y="761076"/>
            <a:ext cx="3503627" cy="369332"/>
          </a:xfrm>
          <a:prstGeom prst="rect">
            <a:avLst/>
          </a:prstGeom>
          <a:solidFill>
            <a:schemeClr val="dk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 </a:t>
            </a:r>
          </a:p>
        </p:txBody>
      </p:sp>
      <p:sp>
        <p:nvSpPr>
          <p:cNvPr id="15" name="TextBox 14">
            <a:extLst>
              <a:ext uri="{FF2B5EF4-FFF2-40B4-BE49-F238E27FC236}">
                <a16:creationId xmlns:a16="http://schemas.microsoft.com/office/drawing/2014/main" id="{0F970EC6-9F3A-0D36-1F7F-734EC4153EFF}"/>
              </a:ext>
            </a:extLst>
          </p:cNvPr>
          <p:cNvSpPr txBox="1"/>
          <p:nvPr/>
        </p:nvSpPr>
        <p:spPr>
          <a:xfrm>
            <a:off x="14820230" y="1118259"/>
            <a:ext cx="3503627" cy="369332"/>
          </a:xfrm>
          <a:prstGeom prst="rect">
            <a:avLst/>
          </a:prstGeom>
          <a:solidFill>
            <a:schemeClr val="dk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 </a:t>
            </a:r>
          </a:p>
        </p:txBody>
      </p:sp>
      <p:sp>
        <p:nvSpPr>
          <p:cNvPr id="16" name="TextBox 15">
            <a:extLst>
              <a:ext uri="{FF2B5EF4-FFF2-40B4-BE49-F238E27FC236}">
                <a16:creationId xmlns:a16="http://schemas.microsoft.com/office/drawing/2014/main" id="{76075A69-460F-B1F5-675F-5284814B32CA}"/>
              </a:ext>
            </a:extLst>
          </p:cNvPr>
          <p:cNvSpPr txBox="1"/>
          <p:nvPr/>
        </p:nvSpPr>
        <p:spPr>
          <a:xfrm>
            <a:off x="14820230" y="1475441"/>
            <a:ext cx="3503627" cy="369332"/>
          </a:xfrm>
          <a:prstGeom prst="rect">
            <a:avLst/>
          </a:prstGeom>
          <a:solidFill>
            <a:schemeClr val="dk1">
              <a:alpha val="50000"/>
            </a:schemeClr>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dirty="0"/>
              <a:t> </a:t>
            </a:r>
          </a:p>
        </p:txBody>
      </p:sp>
      <p:sp>
        <p:nvSpPr>
          <p:cNvPr id="17" name="TextBox 16">
            <a:extLst>
              <a:ext uri="{FF2B5EF4-FFF2-40B4-BE49-F238E27FC236}">
                <a16:creationId xmlns:a16="http://schemas.microsoft.com/office/drawing/2014/main" id="{915A62E5-80D2-53AF-EC6D-7A08793982D3}"/>
              </a:ext>
            </a:extLst>
          </p:cNvPr>
          <p:cNvSpPr txBox="1"/>
          <p:nvPr/>
        </p:nvSpPr>
        <p:spPr>
          <a:xfrm>
            <a:off x="15004797" y="356239"/>
            <a:ext cx="1848391" cy="369332"/>
          </a:xfrm>
          <a:prstGeom prst="rect">
            <a:avLst/>
          </a:prstGeom>
          <a:noFill/>
        </p:spPr>
        <p:txBody>
          <a:bodyPr wrap="none" rtlCol="0">
            <a:spAutoFit/>
          </a:bodyPr>
          <a:lstStyle/>
          <a:p>
            <a:r>
              <a:rPr lang="en-US" dirty="0" err="1">
                <a:solidFill>
                  <a:schemeClr val="bg1"/>
                </a:solidFill>
              </a:rPr>
              <a:t>Cydrex</a:t>
            </a:r>
            <a:r>
              <a:rPr lang="en-US" dirty="0">
                <a:solidFill>
                  <a:schemeClr val="bg1"/>
                </a:solidFill>
              </a:rPr>
              <a:t> Niño </a:t>
            </a:r>
            <a:r>
              <a:rPr lang="en-US" dirty="0" err="1">
                <a:solidFill>
                  <a:schemeClr val="bg1"/>
                </a:solidFill>
              </a:rPr>
              <a:t>Siton</a:t>
            </a:r>
            <a:endParaRPr lang="en-US" dirty="0">
              <a:solidFill>
                <a:schemeClr val="bg1"/>
              </a:solidFill>
            </a:endParaRPr>
          </a:p>
        </p:txBody>
      </p:sp>
      <p:sp>
        <p:nvSpPr>
          <p:cNvPr id="18" name="TextBox 17">
            <a:extLst>
              <a:ext uri="{FF2B5EF4-FFF2-40B4-BE49-F238E27FC236}">
                <a16:creationId xmlns:a16="http://schemas.microsoft.com/office/drawing/2014/main" id="{3B78379D-1826-2649-E389-C3426FF35F2F}"/>
              </a:ext>
            </a:extLst>
          </p:cNvPr>
          <p:cNvSpPr txBox="1"/>
          <p:nvPr/>
        </p:nvSpPr>
        <p:spPr>
          <a:xfrm>
            <a:off x="15004797" y="725571"/>
            <a:ext cx="2455480" cy="369332"/>
          </a:xfrm>
          <a:prstGeom prst="rect">
            <a:avLst/>
          </a:prstGeom>
          <a:noFill/>
        </p:spPr>
        <p:txBody>
          <a:bodyPr wrap="none" rtlCol="0">
            <a:spAutoFit/>
          </a:bodyPr>
          <a:lstStyle/>
          <a:p>
            <a:r>
              <a:rPr lang="en-US" dirty="0">
                <a:solidFill>
                  <a:schemeClr val="bg1"/>
                </a:solidFill>
              </a:rPr>
              <a:t>Leann Hershey Secillano</a:t>
            </a:r>
          </a:p>
        </p:txBody>
      </p:sp>
      <p:sp>
        <p:nvSpPr>
          <p:cNvPr id="19" name="TextBox 18">
            <a:extLst>
              <a:ext uri="{FF2B5EF4-FFF2-40B4-BE49-F238E27FC236}">
                <a16:creationId xmlns:a16="http://schemas.microsoft.com/office/drawing/2014/main" id="{5D429112-FC8D-A8CB-419F-B706C63609FD}"/>
              </a:ext>
            </a:extLst>
          </p:cNvPr>
          <p:cNvSpPr txBox="1"/>
          <p:nvPr/>
        </p:nvSpPr>
        <p:spPr>
          <a:xfrm>
            <a:off x="15004797" y="1091940"/>
            <a:ext cx="2275366" cy="369332"/>
          </a:xfrm>
          <a:prstGeom prst="rect">
            <a:avLst/>
          </a:prstGeom>
          <a:noFill/>
        </p:spPr>
        <p:txBody>
          <a:bodyPr wrap="none" rtlCol="0">
            <a:spAutoFit/>
          </a:bodyPr>
          <a:lstStyle/>
          <a:p>
            <a:r>
              <a:rPr lang="en-US" dirty="0" err="1">
                <a:solidFill>
                  <a:schemeClr val="bg1"/>
                </a:solidFill>
              </a:rPr>
              <a:t>Kazandra</a:t>
            </a:r>
            <a:r>
              <a:rPr lang="en-US" dirty="0">
                <a:solidFill>
                  <a:schemeClr val="bg1"/>
                </a:solidFill>
              </a:rPr>
              <a:t> Shane </a:t>
            </a:r>
            <a:r>
              <a:rPr lang="en-US" dirty="0" err="1">
                <a:solidFill>
                  <a:schemeClr val="bg1"/>
                </a:solidFill>
              </a:rPr>
              <a:t>Salao</a:t>
            </a:r>
            <a:r>
              <a:rPr lang="en-US" dirty="0">
                <a:solidFill>
                  <a:schemeClr val="bg1"/>
                </a:solidFill>
              </a:rPr>
              <a:t> </a:t>
            </a:r>
          </a:p>
        </p:txBody>
      </p:sp>
      <p:sp>
        <p:nvSpPr>
          <p:cNvPr id="20" name="TextBox 19">
            <a:extLst>
              <a:ext uri="{FF2B5EF4-FFF2-40B4-BE49-F238E27FC236}">
                <a16:creationId xmlns:a16="http://schemas.microsoft.com/office/drawing/2014/main" id="{2504D364-CC3A-5084-685E-63CB3C150EA5}"/>
              </a:ext>
            </a:extLst>
          </p:cNvPr>
          <p:cNvSpPr txBox="1"/>
          <p:nvPr/>
        </p:nvSpPr>
        <p:spPr>
          <a:xfrm>
            <a:off x="15004797" y="1481289"/>
            <a:ext cx="1419043" cy="369332"/>
          </a:xfrm>
          <a:prstGeom prst="rect">
            <a:avLst/>
          </a:prstGeom>
          <a:noFill/>
        </p:spPr>
        <p:txBody>
          <a:bodyPr wrap="none" rtlCol="0">
            <a:spAutoFit/>
          </a:bodyPr>
          <a:lstStyle/>
          <a:p>
            <a:r>
              <a:rPr lang="en-US" dirty="0">
                <a:solidFill>
                  <a:schemeClr val="bg1"/>
                </a:solidFill>
              </a:rPr>
              <a:t>Gilbert </a:t>
            </a:r>
            <a:r>
              <a:rPr lang="en-US" dirty="0" err="1">
                <a:solidFill>
                  <a:schemeClr val="bg1"/>
                </a:solidFill>
              </a:rPr>
              <a:t>Sarra</a:t>
            </a:r>
            <a:r>
              <a:rPr lang="en-US" dirty="0">
                <a:solidFill>
                  <a:schemeClr val="bg1"/>
                </a:solidFill>
              </a:rPr>
              <a:t> </a:t>
            </a:r>
          </a:p>
        </p:txBody>
      </p:sp>
      <p:pic>
        <p:nvPicPr>
          <p:cNvPr id="1034" name="Picture 10" descr="User blog:ChikoritaTheRobloxian/What is the area of the Roblox logo? |  Robloxiapedia | Fandom">
            <a:extLst>
              <a:ext uri="{FF2B5EF4-FFF2-40B4-BE49-F238E27FC236}">
                <a16:creationId xmlns:a16="http://schemas.microsoft.com/office/drawing/2014/main" id="{E6A1F028-7EF1-3C45-D65A-6C95C4E14D4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9698" y="111169"/>
            <a:ext cx="494376" cy="49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40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2"/>
                                        </p:tgtEl>
                                        <p:attrNameLst>
                                          <p:attrName>ppt_w</p:attrName>
                                        </p:attrNameLst>
                                      </p:cBhvr>
                                      <p:tavLst>
                                        <p:tav tm="0">
                                          <p:val>
                                            <p:strVal val="ppt_w"/>
                                          </p:val>
                                        </p:tav>
                                        <p:tav tm="100000">
                                          <p:val>
                                            <p:fltVal val="0"/>
                                          </p:val>
                                        </p:tav>
                                      </p:tavLst>
                                    </p:anim>
                                    <p:anim calcmode="lin" valueType="num">
                                      <p:cBhvr>
                                        <p:cTn id="7" dur="500"/>
                                        <p:tgtEl>
                                          <p:spTgt spid="2"/>
                                        </p:tgtEl>
                                        <p:attrNameLst>
                                          <p:attrName>ppt_h</p:attrName>
                                        </p:attrNameLst>
                                      </p:cBhvr>
                                      <p:tavLst>
                                        <p:tav tm="0">
                                          <p:val>
                                            <p:strVal val="ppt_h"/>
                                          </p:val>
                                        </p:tav>
                                        <p:tav tm="100000">
                                          <p:val>
                                            <p:fltVal val="0"/>
                                          </p:val>
                                        </p:tav>
                                      </p:tavLst>
                                    </p:anim>
                                    <p:animEffect transition="out" filter="fade">
                                      <p:cBhvr>
                                        <p:cTn id="8" dur="500"/>
                                        <p:tgtEl>
                                          <p:spTgt spid="2"/>
                                        </p:tgtEl>
                                      </p:cBhvr>
                                    </p:animEffect>
                                    <p:set>
                                      <p:cBhvr>
                                        <p:cTn id="9"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4C4F844A-C1D2-CE13-2779-8382B922D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636" y="1735041"/>
            <a:ext cx="3001364" cy="75165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2AA4BCB9-457A-A084-665F-BB5C81D9959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1" name="Group 12">
            <a:extLst>
              <a:ext uri="{FF2B5EF4-FFF2-40B4-BE49-F238E27FC236}">
                <a16:creationId xmlns:a16="http://schemas.microsoft.com/office/drawing/2014/main" id="{A99A77DE-FB9E-098B-FC9E-721944D5630A}"/>
              </a:ext>
            </a:extLst>
          </p:cNvPr>
          <p:cNvGrpSpPr/>
          <p:nvPr/>
        </p:nvGrpSpPr>
        <p:grpSpPr>
          <a:xfrm>
            <a:off x="6400800" y="190500"/>
            <a:ext cx="5486400" cy="1599837"/>
            <a:chOff x="0" y="0"/>
            <a:chExt cx="812800" cy="597058"/>
          </a:xfrm>
        </p:grpSpPr>
        <p:sp>
          <p:nvSpPr>
            <p:cNvPr id="12" name="Freeform 13">
              <a:extLst>
                <a:ext uri="{FF2B5EF4-FFF2-40B4-BE49-F238E27FC236}">
                  <a16:creationId xmlns:a16="http://schemas.microsoft.com/office/drawing/2014/main" id="{AF6FE495-A168-A9E0-8C6E-E3E09134CBE7}"/>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3" name="TextBox 14">
              <a:extLst>
                <a:ext uri="{FF2B5EF4-FFF2-40B4-BE49-F238E27FC236}">
                  <a16:creationId xmlns:a16="http://schemas.microsoft.com/office/drawing/2014/main" id="{79B847CF-29A9-044B-31F3-A446604CB9CF}"/>
                </a:ext>
              </a:extLst>
            </p:cNvPr>
            <p:cNvSpPr txBox="1"/>
            <p:nvPr/>
          </p:nvSpPr>
          <p:spPr>
            <a:xfrm>
              <a:off x="192865" y="67985"/>
              <a:ext cx="427070" cy="461087"/>
            </a:xfrm>
            <a:prstGeom prst="rect">
              <a:avLst/>
            </a:prstGeom>
          </p:spPr>
          <p:txBody>
            <a:bodyPr lIns="50800" tIns="50800" rIns="50800" bIns="50800" rtlCol="0" anchor="ctr"/>
            <a:lstStyle/>
            <a:p>
              <a:pPr algn="ctr"/>
              <a:r>
                <a:rPr lang="en-US" sz="4249" dirty="0">
                  <a:solidFill>
                    <a:srgbClr val="FFFFFF"/>
                  </a:solidFill>
                  <a:latin typeface="Helvetica World"/>
                  <a:ea typeface="Helvetica World"/>
                  <a:cs typeface="Helvetica World"/>
                  <a:sym typeface="Helvetica World"/>
                </a:rPr>
                <a:t>Conceptual phase</a:t>
              </a:r>
            </a:p>
          </p:txBody>
        </p:sp>
      </p:grpSp>
      <p:sp>
        <p:nvSpPr>
          <p:cNvPr id="9" name="TextBox 19">
            <a:extLst>
              <a:ext uri="{FF2B5EF4-FFF2-40B4-BE49-F238E27FC236}">
                <a16:creationId xmlns:a16="http://schemas.microsoft.com/office/drawing/2014/main" id="{0CAB048F-921C-EF50-9949-81E7CAA44063}"/>
              </a:ext>
            </a:extLst>
          </p:cNvPr>
          <p:cNvSpPr txBox="1"/>
          <p:nvPr/>
        </p:nvSpPr>
        <p:spPr>
          <a:xfrm>
            <a:off x="-1424466" y="1465942"/>
            <a:ext cx="10549538" cy="1922899"/>
          </a:xfrm>
          <a:prstGeom prst="rect">
            <a:avLst/>
          </a:prstGeom>
        </p:spPr>
        <p:txBody>
          <a:bodyPr wrap="square" lIns="0" tIns="0" rIns="0" bIns="0" rtlCol="0" anchor="t">
            <a:spAutoFit/>
          </a:bodyPr>
          <a:lstStyle/>
          <a:p>
            <a:pPr marL="800054" lvl="1" indent="-400027" algn="ctr">
              <a:lnSpc>
                <a:spcPts val="5187"/>
              </a:lnSpc>
              <a:spcBef>
                <a:spcPct val="0"/>
              </a:spcBef>
              <a:buAutoNum type="arabicPeriod"/>
            </a:pPr>
            <a:r>
              <a:rPr lang="en-US" sz="3200" b="1" dirty="0">
                <a:solidFill>
                  <a:srgbClr val="FFFFFF"/>
                </a:solidFill>
                <a:latin typeface="Helvetica World Bold"/>
                <a:ea typeface="Helvetica World Bold"/>
                <a:cs typeface="Helvetica World Bold"/>
                <a:sym typeface="Helvetica World Bold"/>
              </a:rPr>
              <a:t>1. Searching the Literature</a:t>
            </a:r>
          </a:p>
          <a:p>
            <a:pPr algn="ctr">
              <a:lnSpc>
                <a:spcPts val="5187"/>
              </a:lnSpc>
              <a:spcBef>
                <a:spcPct val="0"/>
              </a:spcBef>
            </a:pPr>
            <a:endParaRPr lang="en-US" sz="3200" b="1" dirty="0">
              <a:solidFill>
                <a:srgbClr val="FFFFFF"/>
              </a:solidFill>
              <a:latin typeface="Helvetica World Bold"/>
              <a:ea typeface="Helvetica World Bold"/>
              <a:cs typeface="Helvetica World Bold"/>
              <a:sym typeface="Helvetica World Bold"/>
            </a:endParaRPr>
          </a:p>
          <a:p>
            <a:pPr algn="ctr">
              <a:lnSpc>
                <a:spcPts val="5187"/>
              </a:lnSpc>
              <a:spcBef>
                <a:spcPct val="0"/>
              </a:spcBef>
            </a:pPr>
            <a:endParaRPr lang="en-US" sz="3200" b="1" dirty="0">
              <a:solidFill>
                <a:srgbClr val="FFFFFF"/>
              </a:solidFill>
              <a:latin typeface="Helvetica World Bold"/>
              <a:ea typeface="Helvetica World Bold"/>
              <a:cs typeface="Helvetica World Bold"/>
              <a:sym typeface="Helvetica World Bold"/>
            </a:endParaRPr>
          </a:p>
        </p:txBody>
      </p:sp>
      <p:sp>
        <p:nvSpPr>
          <p:cNvPr id="10" name="TextBox 20">
            <a:extLst>
              <a:ext uri="{FF2B5EF4-FFF2-40B4-BE49-F238E27FC236}">
                <a16:creationId xmlns:a16="http://schemas.microsoft.com/office/drawing/2014/main" id="{DD640D86-6EAA-FAB0-479F-707EF23B9FA3}"/>
              </a:ext>
            </a:extLst>
          </p:cNvPr>
          <p:cNvSpPr txBox="1"/>
          <p:nvPr/>
        </p:nvSpPr>
        <p:spPr>
          <a:xfrm>
            <a:off x="24584" y="2206253"/>
            <a:ext cx="16098904" cy="1162054"/>
          </a:xfrm>
          <a:prstGeom prst="rect">
            <a:avLst/>
          </a:prstGeom>
        </p:spPr>
        <p:txBody>
          <a:bodyPr wrap="square" lIns="0" tIns="0" rIns="0" bIns="0" rtlCol="0" anchor="t">
            <a:spAutoFit/>
          </a:bodyPr>
          <a:lstStyle/>
          <a:p>
            <a:pPr marL="727884" lvl="1" indent="-363942" algn="ctr">
              <a:lnSpc>
                <a:spcPts val="4719"/>
              </a:lnSpc>
              <a:buFont typeface="Arial"/>
              <a:buChar char="•"/>
            </a:pPr>
            <a:r>
              <a:rPr lang="en-US" sz="2800" dirty="0">
                <a:solidFill>
                  <a:srgbClr val="FFFFFF"/>
                </a:solidFill>
                <a:latin typeface="Helvetica World"/>
                <a:ea typeface="Helvetica World"/>
                <a:cs typeface="Helvetica World"/>
                <a:sym typeface="Helvetica World"/>
              </a:rPr>
              <a:t>Access to Databases- computing enables us to access a wide range online data bases</a:t>
            </a:r>
          </a:p>
          <a:p>
            <a:pPr marL="727884" lvl="1" indent="-363942" algn="ctr">
              <a:lnSpc>
                <a:spcPts val="4719"/>
              </a:lnSpc>
              <a:buFont typeface="Arial"/>
              <a:buChar char="•"/>
            </a:pPr>
            <a:r>
              <a:rPr lang="en-US" sz="2800" dirty="0">
                <a:solidFill>
                  <a:srgbClr val="FFFFFF"/>
                </a:solidFill>
                <a:latin typeface="Helvetica World"/>
                <a:ea typeface="Helvetica World"/>
                <a:cs typeface="Helvetica World"/>
                <a:sym typeface="Helvetica World"/>
              </a:rPr>
              <a:t>Advanced Search Tools-  search functionalities that allows users to refine their queries </a:t>
            </a:r>
          </a:p>
        </p:txBody>
      </p:sp>
      <p:sp>
        <p:nvSpPr>
          <p:cNvPr id="14" name="TextBox 21">
            <a:extLst>
              <a:ext uri="{FF2B5EF4-FFF2-40B4-BE49-F238E27FC236}">
                <a16:creationId xmlns:a16="http://schemas.microsoft.com/office/drawing/2014/main" id="{6182AABC-02E7-E056-0FFF-9BCCB1E53C11}"/>
              </a:ext>
            </a:extLst>
          </p:cNvPr>
          <p:cNvSpPr txBox="1"/>
          <p:nvPr/>
        </p:nvSpPr>
        <p:spPr>
          <a:xfrm>
            <a:off x="724226" y="3370201"/>
            <a:ext cx="9739722" cy="542264"/>
          </a:xfrm>
          <a:prstGeom prst="rect">
            <a:avLst/>
          </a:prstGeom>
        </p:spPr>
        <p:txBody>
          <a:bodyPr wrap="square" lIns="0" tIns="0" rIns="0" bIns="0" rtlCol="0" anchor="t">
            <a:spAutoFit/>
          </a:bodyPr>
          <a:lstStyle/>
          <a:p>
            <a:pPr marL="727884" lvl="1" indent="-363942" algn="ctr">
              <a:lnSpc>
                <a:spcPts val="4719"/>
              </a:lnSpc>
              <a:spcBef>
                <a:spcPct val="0"/>
              </a:spcBef>
              <a:buFont typeface="Arial"/>
              <a:buChar char="•"/>
            </a:pPr>
            <a:r>
              <a:rPr lang="en-US" sz="2800" dirty="0">
                <a:solidFill>
                  <a:srgbClr val="FFFFFF"/>
                </a:solidFill>
                <a:latin typeface="Helvetica World"/>
                <a:ea typeface="Helvetica World"/>
                <a:cs typeface="Helvetica World"/>
                <a:sym typeface="Helvetica World"/>
              </a:rPr>
              <a:t>Citation Tracking- involves tracing the references cited</a:t>
            </a:r>
          </a:p>
        </p:txBody>
      </p:sp>
      <p:sp>
        <p:nvSpPr>
          <p:cNvPr id="18" name="TextBox 22">
            <a:extLst>
              <a:ext uri="{FF2B5EF4-FFF2-40B4-BE49-F238E27FC236}">
                <a16:creationId xmlns:a16="http://schemas.microsoft.com/office/drawing/2014/main" id="{8682E20C-D31E-03C5-2EB9-37876FDA1CD0}"/>
              </a:ext>
            </a:extLst>
          </p:cNvPr>
          <p:cNvSpPr txBox="1"/>
          <p:nvPr/>
        </p:nvSpPr>
        <p:spPr>
          <a:xfrm>
            <a:off x="1069837" y="3922515"/>
            <a:ext cx="16302395" cy="1144993"/>
          </a:xfrm>
          <a:prstGeom prst="rect">
            <a:avLst/>
          </a:prstGeom>
        </p:spPr>
        <p:txBody>
          <a:bodyPr wrap="square" lIns="0" tIns="0" rIns="0" bIns="0" rtlCol="0" anchor="t">
            <a:spAutoFit/>
          </a:bodyPr>
          <a:lstStyle/>
          <a:p>
            <a:pPr marL="727884" lvl="1" indent="-363942" algn="l">
              <a:lnSpc>
                <a:spcPts val="4719"/>
              </a:lnSpc>
              <a:spcBef>
                <a:spcPct val="0"/>
              </a:spcBef>
              <a:buFont typeface="Arial"/>
              <a:buChar char="•"/>
            </a:pPr>
            <a:r>
              <a:rPr lang="en-US" sz="2800" dirty="0">
                <a:solidFill>
                  <a:srgbClr val="FFFFFF"/>
                </a:solidFill>
                <a:latin typeface="Helvetica World"/>
                <a:ea typeface="Helvetica World"/>
                <a:cs typeface="Helvetica World"/>
                <a:sym typeface="Helvetica World"/>
              </a:rPr>
              <a:t>Text Mining and Data Extraction- computational tools can assist in text mining to extract relevant information</a:t>
            </a:r>
          </a:p>
        </p:txBody>
      </p:sp>
      <p:sp>
        <p:nvSpPr>
          <p:cNvPr id="19" name="TextBox 23">
            <a:extLst>
              <a:ext uri="{FF2B5EF4-FFF2-40B4-BE49-F238E27FC236}">
                <a16:creationId xmlns:a16="http://schemas.microsoft.com/office/drawing/2014/main" id="{2B32568A-C095-51A9-8DB0-70F4DA789DFD}"/>
              </a:ext>
            </a:extLst>
          </p:cNvPr>
          <p:cNvSpPr txBox="1"/>
          <p:nvPr/>
        </p:nvSpPr>
        <p:spPr>
          <a:xfrm>
            <a:off x="699247" y="5577952"/>
            <a:ext cx="6373906" cy="579582"/>
          </a:xfrm>
          <a:prstGeom prst="rect">
            <a:avLst/>
          </a:prstGeom>
        </p:spPr>
        <p:txBody>
          <a:bodyPr wrap="square" lIns="0" tIns="0" rIns="0" bIns="0" rtlCol="0" anchor="t">
            <a:spAutoFit/>
          </a:bodyPr>
          <a:lstStyle/>
          <a:p>
            <a:pPr algn="ctr">
              <a:lnSpc>
                <a:spcPts val="5139"/>
              </a:lnSpc>
              <a:spcBef>
                <a:spcPct val="0"/>
              </a:spcBef>
            </a:pPr>
            <a:r>
              <a:rPr lang="en-US" sz="3200" b="1" dirty="0">
                <a:solidFill>
                  <a:srgbClr val="FFFFFF"/>
                </a:solidFill>
                <a:latin typeface="Helvetica World Bold"/>
                <a:ea typeface="Helvetica World Bold"/>
                <a:cs typeface="Helvetica World Bold"/>
                <a:sym typeface="Helvetica World Bold"/>
              </a:rPr>
              <a:t>1.2. Formulating Hypothesis</a:t>
            </a:r>
          </a:p>
        </p:txBody>
      </p:sp>
      <p:sp>
        <p:nvSpPr>
          <p:cNvPr id="20" name="TextBox 24">
            <a:extLst>
              <a:ext uri="{FF2B5EF4-FFF2-40B4-BE49-F238E27FC236}">
                <a16:creationId xmlns:a16="http://schemas.microsoft.com/office/drawing/2014/main" id="{1E273AD8-736E-DE2B-F019-5D7081417E8B}"/>
              </a:ext>
            </a:extLst>
          </p:cNvPr>
          <p:cNvSpPr txBox="1"/>
          <p:nvPr/>
        </p:nvSpPr>
        <p:spPr>
          <a:xfrm>
            <a:off x="767688" y="6228955"/>
            <a:ext cx="14258362" cy="542264"/>
          </a:xfrm>
          <a:prstGeom prst="rect">
            <a:avLst/>
          </a:prstGeom>
        </p:spPr>
        <p:txBody>
          <a:bodyPr wrap="square" lIns="0" tIns="0" rIns="0" bIns="0" rtlCol="0" anchor="t">
            <a:spAutoFit/>
          </a:bodyPr>
          <a:lstStyle/>
          <a:p>
            <a:pPr marL="727884" lvl="1" indent="-363942" algn="ctr">
              <a:lnSpc>
                <a:spcPts val="4719"/>
              </a:lnSpc>
              <a:spcBef>
                <a:spcPct val="0"/>
              </a:spcBef>
              <a:buFont typeface="Arial"/>
              <a:buChar char="•"/>
            </a:pPr>
            <a:r>
              <a:rPr lang="en-US" sz="2800" dirty="0">
                <a:solidFill>
                  <a:srgbClr val="FFFFFF"/>
                </a:solidFill>
                <a:latin typeface="Helvetica World"/>
                <a:ea typeface="Helvetica World"/>
                <a:cs typeface="Helvetica World"/>
                <a:sym typeface="Helvetica World"/>
              </a:rPr>
              <a:t>Data Analysis and Visualization- involves transforming large datasets into insights</a:t>
            </a:r>
          </a:p>
        </p:txBody>
      </p:sp>
      <p:sp>
        <p:nvSpPr>
          <p:cNvPr id="21" name="TextBox 25">
            <a:extLst>
              <a:ext uri="{FF2B5EF4-FFF2-40B4-BE49-F238E27FC236}">
                <a16:creationId xmlns:a16="http://schemas.microsoft.com/office/drawing/2014/main" id="{84CE9A9F-24B4-1100-4874-B8EE6EA128CD}"/>
              </a:ext>
            </a:extLst>
          </p:cNvPr>
          <p:cNvSpPr txBox="1"/>
          <p:nvPr/>
        </p:nvSpPr>
        <p:spPr>
          <a:xfrm>
            <a:off x="1191185" y="6800455"/>
            <a:ext cx="11425327" cy="542264"/>
          </a:xfrm>
          <a:prstGeom prst="rect">
            <a:avLst/>
          </a:prstGeom>
        </p:spPr>
        <p:txBody>
          <a:bodyPr wrap="square" lIns="0" tIns="0" rIns="0" bIns="0" rtlCol="0" anchor="t">
            <a:spAutoFit/>
          </a:bodyPr>
          <a:lstStyle/>
          <a:p>
            <a:pPr marL="727884" lvl="1" indent="-363942" algn="ctr">
              <a:lnSpc>
                <a:spcPts val="4719"/>
              </a:lnSpc>
              <a:spcBef>
                <a:spcPct val="0"/>
              </a:spcBef>
              <a:buFont typeface="Arial"/>
              <a:buChar char="•"/>
            </a:pPr>
            <a:r>
              <a:rPr lang="en-US" sz="2800" dirty="0">
                <a:solidFill>
                  <a:srgbClr val="FFFFFF"/>
                </a:solidFill>
                <a:latin typeface="Helvetica World"/>
                <a:ea typeface="Helvetica World"/>
                <a:cs typeface="Helvetica World"/>
                <a:sym typeface="Helvetica World"/>
              </a:rPr>
              <a:t>Modeling and Simulation- process of creating computational models </a:t>
            </a:r>
          </a:p>
        </p:txBody>
      </p:sp>
      <p:sp>
        <p:nvSpPr>
          <p:cNvPr id="22" name="TextBox 26">
            <a:extLst>
              <a:ext uri="{FF2B5EF4-FFF2-40B4-BE49-F238E27FC236}">
                <a16:creationId xmlns:a16="http://schemas.microsoft.com/office/drawing/2014/main" id="{48A8F5D9-81AB-AB49-F0E9-981D2E07319F}"/>
              </a:ext>
            </a:extLst>
          </p:cNvPr>
          <p:cNvSpPr txBox="1"/>
          <p:nvPr/>
        </p:nvSpPr>
        <p:spPr>
          <a:xfrm>
            <a:off x="1082592" y="7308449"/>
            <a:ext cx="10943643" cy="542264"/>
          </a:xfrm>
          <a:prstGeom prst="rect">
            <a:avLst/>
          </a:prstGeom>
        </p:spPr>
        <p:txBody>
          <a:bodyPr wrap="square" lIns="0" tIns="0" rIns="0" bIns="0" rtlCol="0" anchor="t">
            <a:spAutoFit/>
          </a:bodyPr>
          <a:lstStyle/>
          <a:p>
            <a:pPr marL="727884" lvl="1" indent="-363942" algn="ctr">
              <a:lnSpc>
                <a:spcPts val="4719"/>
              </a:lnSpc>
              <a:spcBef>
                <a:spcPct val="0"/>
              </a:spcBef>
              <a:buFont typeface="Arial"/>
              <a:buChar char="•"/>
            </a:pPr>
            <a:r>
              <a:rPr lang="en-US" sz="2800" dirty="0">
                <a:solidFill>
                  <a:srgbClr val="FFFFFF"/>
                </a:solidFill>
                <a:latin typeface="Helvetica World"/>
                <a:ea typeface="Helvetica World"/>
                <a:cs typeface="Helvetica World"/>
                <a:sym typeface="Helvetica World"/>
              </a:rPr>
              <a:t>Collaboration Platforms- software tools that facilitates teamwork</a:t>
            </a:r>
          </a:p>
        </p:txBody>
      </p:sp>
    </p:spTree>
    <p:extLst>
      <p:ext uri="{BB962C8B-B14F-4D97-AF65-F5344CB8AC3E}">
        <p14:creationId xmlns:p14="http://schemas.microsoft.com/office/powerpoint/2010/main" val="1690603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93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88E4D2A6-137B-FEEF-984C-AF64CB006D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636" y="1735041"/>
            <a:ext cx="3001364" cy="75165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2AA4BCB9-457A-A084-665F-BB5C81D9959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1" name="Group 12">
            <a:extLst>
              <a:ext uri="{FF2B5EF4-FFF2-40B4-BE49-F238E27FC236}">
                <a16:creationId xmlns:a16="http://schemas.microsoft.com/office/drawing/2014/main" id="{A99A77DE-FB9E-098B-FC9E-721944D5630A}"/>
              </a:ext>
            </a:extLst>
          </p:cNvPr>
          <p:cNvGrpSpPr/>
          <p:nvPr/>
        </p:nvGrpSpPr>
        <p:grpSpPr>
          <a:xfrm>
            <a:off x="6400800" y="190500"/>
            <a:ext cx="5486400" cy="1599837"/>
            <a:chOff x="0" y="0"/>
            <a:chExt cx="812800" cy="597058"/>
          </a:xfrm>
        </p:grpSpPr>
        <p:sp>
          <p:nvSpPr>
            <p:cNvPr id="12" name="Freeform 13">
              <a:extLst>
                <a:ext uri="{FF2B5EF4-FFF2-40B4-BE49-F238E27FC236}">
                  <a16:creationId xmlns:a16="http://schemas.microsoft.com/office/drawing/2014/main" id="{AF6FE495-A168-A9E0-8C6E-E3E09134CBE7}"/>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3" name="TextBox 14">
              <a:extLst>
                <a:ext uri="{FF2B5EF4-FFF2-40B4-BE49-F238E27FC236}">
                  <a16:creationId xmlns:a16="http://schemas.microsoft.com/office/drawing/2014/main" id="{79B847CF-29A9-044B-31F3-A446604CB9CF}"/>
                </a:ext>
              </a:extLst>
            </p:cNvPr>
            <p:cNvSpPr txBox="1"/>
            <p:nvPr/>
          </p:nvSpPr>
          <p:spPr>
            <a:xfrm>
              <a:off x="192865" y="67985"/>
              <a:ext cx="427070" cy="461087"/>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Conceptual phase</a:t>
              </a:r>
            </a:p>
          </p:txBody>
        </p:sp>
      </p:grpSp>
      <p:sp>
        <p:nvSpPr>
          <p:cNvPr id="17" name="Freeform 19">
            <a:extLst>
              <a:ext uri="{FF2B5EF4-FFF2-40B4-BE49-F238E27FC236}">
                <a16:creationId xmlns:a16="http://schemas.microsoft.com/office/drawing/2014/main" id="{8BFE8CFB-D6B8-10C4-1C70-8ECAE24A4B5A}"/>
              </a:ext>
            </a:extLst>
          </p:cNvPr>
          <p:cNvSpPr/>
          <p:nvPr/>
        </p:nvSpPr>
        <p:spPr>
          <a:xfrm>
            <a:off x="11096626" y="4110398"/>
            <a:ext cx="2309416" cy="2312114"/>
          </a:xfrm>
          <a:custGeom>
            <a:avLst/>
            <a:gdLst/>
            <a:ahLst/>
            <a:cxnLst/>
            <a:rect l="l" t="t" r="r" b="b"/>
            <a:pathLst>
              <a:path w="2309416" h="2312114">
                <a:moveTo>
                  <a:pt x="0" y="0"/>
                </a:moveTo>
                <a:lnTo>
                  <a:pt x="2309415" y="0"/>
                </a:lnTo>
                <a:lnTo>
                  <a:pt x="2309415" y="2312113"/>
                </a:lnTo>
                <a:lnTo>
                  <a:pt x="0" y="2312113"/>
                </a:lnTo>
                <a:lnTo>
                  <a:pt x="0" y="0"/>
                </a:lnTo>
                <a:close/>
              </a:path>
            </a:pathLst>
          </a:custGeom>
          <a:blipFill>
            <a:blip r:embed="rId9"/>
            <a:stretch>
              <a:fillRect b="-7744"/>
            </a:stretch>
          </a:blipFill>
        </p:spPr>
        <p:txBody>
          <a:bodyPr/>
          <a:lstStyle/>
          <a:p>
            <a:endParaRPr lang="en-PH"/>
          </a:p>
        </p:txBody>
      </p:sp>
      <p:grpSp>
        <p:nvGrpSpPr>
          <p:cNvPr id="23" name="Group 20">
            <a:extLst>
              <a:ext uri="{FF2B5EF4-FFF2-40B4-BE49-F238E27FC236}">
                <a16:creationId xmlns:a16="http://schemas.microsoft.com/office/drawing/2014/main" id="{B498EE6D-FF41-6410-921B-AAC27B8D485A}"/>
              </a:ext>
            </a:extLst>
          </p:cNvPr>
          <p:cNvGrpSpPr/>
          <p:nvPr/>
        </p:nvGrpSpPr>
        <p:grpSpPr>
          <a:xfrm>
            <a:off x="13869346" y="1728305"/>
            <a:ext cx="2623185" cy="2623185"/>
            <a:chOff x="0" y="0"/>
            <a:chExt cx="812800" cy="812800"/>
          </a:xfrm>
        </p:grpSpPr>
        <p:sp>
          <p:nvSpPr>
            <p:cNvPr id="24" name="Freeform 21">
              <a:extLst>
                <a:ext uri="{FF2B5EF4-FFF2-40B4-BE49-F238E27FC236}">
                  <a16:creationId xmlns:a16="http://schemas.microsoft.com/office/drawing/2014/main" id="{BBD0EC57-DC15-D926-2D1A-24B07DE434BF}"/>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3125" r="-3125"/>
              </a:stretch>
            </a:blipFill>
          </p:spPr>
          <p:txBody>
            <a:bodyPr/>
            <a:lstStyle/>
            <a:p>
              <a:endParaRPr lang="en-PH"/>
            </a:p>
          </p:txBody>
        </p:sp>
      </p:grpSp>
      <p:sp>
        <p:nvSpPr>
          <p:cNvPr id="25" name="Freeform 22">
            <a:extLst>
              <a:ext uri="{FF2B5EF4-FFF2-40B4-BE49-F238E27FC236}">
                <a16:creationId xmlns:a16="http://schemas.microsoft.com/office/drawing/2014/main" id="{FF11A63D-E0F1-56F6-6CA9-4B63D1FFCB07}"/>
              </a:ext>
            </a:extLst>
          </p:cNvPr>
          <p:cNvSpPr/>
          <p:nvPr/>
        </p:nvSpPr>
        <p:spPr>
          <a:xfrm>
            <a:off x="10041193" y="2172446"/>
            <a:ext cx="3364848" cy="1311592"/>
          </a:xfrm>
          <a:custGeom>
            <a:avLst/>
            <a:gdLst/>
            <a:ahLst/>
            <a:cxnLst/>
            <a:rect l="l" t="t" r="r" b="b"/>
            <a:pathLst>
              <a:path w="3364848" h="1311592">
                <a:moveTo>
                  <a:pt x="0" y="0"/>
                </a:moveTo>
                <a:lnTo>
                  <a:pt x="3364848" y="0"/>
                </a:lnTo>
                <a:lnTo>
                  <a:pt x="3364848" y="1311592"/>
                </a:lnTo>
                <a:lnTo>
                  <a:pt x="0" y="1311592"/>
                </a:lnTo>
                <a:lnTo>
                  <a:pt x="0" y="0"/>
                </a:lnTo>
                <a:close/>
              </a:path>
            </a:pathLst>
          </a:custGeom>
          <a:blipFill>
            <a:blip r:embed="rId11"/>
            <a:stretch>
              <a:fillRect t="-81805" b="-59650"/>
            </a:stretch>
          </a:blipFill>
        </p:spPr>
        <p:txBody>
          <a:bodyPr/>
          <a:lstStyle/>
          <a:p>
            <a:endParaRPr lang="en-PH"/>
          </a:p>
        </p:txBody>
      </p:sp>
      <p:sp>
        <p:nvSpPr>
          <p:cNvPr id="26" name="Freeform 23">
            <a:extLst>
              <a:ext uri="{FF2B5EF4-FFF2-40B4-BE49-F238E27FC236}">
                <a16:creationId xmlns:a16="http://schemas.microsoft.com/office/drawing/2014/main" id="{6E84B976-BE91-7BF6-2A2C-57E7D771E649}"/>
              </a:ext>
            </a:extLst>
          </p:cNvPr>
          <p:cNvSpPr/>
          <p:nvPr/>
        </p:nvSpPr>
        <p:spPr>
          <a:xfrm>
            <a:off x="13969504" y="4977718"/>
            <a:ext cx="2422869" cy="2281856"/>
          </a:xfrm>
          <a:custGeom>
            <a:avLst/>
            <a:gdLst/>
            <a:ahLst/>
            <a:cxnLst/>
            <a:rect l="l" t="t" r="r" b="b"/>
            <a:pathLst>
              <a:path w="2422869" h="2281856">
                <a:moveTo>
                  <a:pt x="0" y="0"/>
                </a:moveTo>
                <a:lnTo>
                  <a:pt x="2422870" y="0"/>
                </a:lnTo>
                <a:lnTo>
                  <a:pt x="2422870" y="2281856"/>
                </a:lnTo>
                <a:lnTo>
                  <a:pt x="0" y="2281856"/>
                </a:lnTo>
                <a:lnTo>
                  <a:pt x="0" y="0"/>
                </a:lnTo>
                <a:close/>
              </a:path>
            </a:pathLst>
          </a:custGeom>
          <a:blipFill>
            <a:blip r:embed="rId12"/>
            <a:stretch>
              <a:fillRect/>
            </a:stretch>
          </a:blipFill>
        </p:spPr>
        <p:txBody>
          <a:bodyPr/>
          <a:lstStyle/>
          <a:p>
            <a:endParaRPr lang="en-PH"/>
          </a:p>
        </p:txBody>
      </p:sp>
      <p:sp>
        <p:nvSpPr>
          <p:cNvPr id="27" name="TextBox 24">
            <a:extLst>
              <a:ext uri="{FF2B5EF4-FFF2-40B4-BE49-F238E27FC236}">
                <a16:creationId xmlns:a16="http://schemas.microsoft.com/office/drawing/2014/main" id="{895B84D6-028B-CADF-0F22-066C1D140C12}"/>
              </a:ext>
            </a:extLst>
          </p:cNvPr>
          <p:cNvSpPr txBox="1"/>
          <p:nvPr/>
        </p:nvSpPr>
        <p:spPr>
          <a:xfrm>
            <a:off x="-1655030" y="1813059"/>
            <a:ext cx="11834455" cy="645692"/>
          </a:xfrm>
          <a:prstGeom prst="rect">
            <a:avLst/>
          </a:prstGeom>
        </p:spPr>
        <p:txBody>
          <a:bodyPr lIns="0" tIns="0" rIns="0" bIns="0" rtlCol="0" anchor="t">
            <a:spAutoFit/>
          </a:bodyPr>
          <a:lstStyle/>
          <a:p>
            <a:pPr marL="756875" lvl="1" indent="-378437" algn="ctr">
              <a:lnSpc>
                <a:spcPts val="4907"/>
              </a:lnSpc>
              <a:spcBef>
                <a:spcPct val="0"/>
              </a:spcBef>
              <a:buAutoNum type="arabicPeriod"/>
            </a:pPr>
            <a:r>
              <a:rPr lang="en-US" sz="3505" b="1">
                <a:solidFill>
                  <a:srgbClr val="FFFFFF"/>
                </a:solidFill>
                <a:latin typeface="Helvetica World Bold"/>
                <a:ea typeface="Helvetica World Bold"/>
                <a:cs typeface="Helvetica World Bold"/>
                <a:sym typeface="Helvetica World Bold"/>
              </a:rPr>
              <a:t>3. Utilizing Online Resources</a:t>
            </a:r>
          </a:p>
        </p:txBody>
      </p:sp>
      <p:sp>
        <p:nvSpPr>
          <p:cNvPr id="28" name="TextBox 25">
            <a:extLst>
              <a:ext uri="{FF2B5EF4-FFF2-40B4-BE49-F238E27FC236}">
                <a16:creationId xmlns:a16="http://schemas.microsoft.com/office/drawing/2014/main" id="{79A57B83-4E82-F5CF-5D5D-EEDC29527253}"/>
              </a:ext>
            </a:extLst>
          </p:cNvPr>
          <p:cNvSpPr txBox="1"/>
          <p:nvPr/>
        </p:nvSpPr>
        <p:spPr>
          <a:xfrm>
            <a:off x="1035425" y="2884938"/>
            <a:ext cx="8672842" cy="1752560"/>
          </a:xfrm>
          <a:prstGeom prst="rect">
            <a:avLst/>
          </a:prstGeom>
        </p:spPr>
        <p:txBody>
          <a:bodyPr lIns="0" tIns="0" rIns="0" bIns="0" rtlCol="0" anchor="t">
            <a:spAutoFit/>
          </a:bodyPr>
          <a:lstStyle/>
          <a:p>
            <a:pPr marL="727884" lvl="1" indent="-363942" algn="l">
              <a:lnSpc>
                <a:spcPts val="4719"/>
              </a:lnSpc>
              <a:spcBef>
                <a:spcPct val="0"/>
              </a:spcBef>
              <a:buFont typeface="Arial"/>
              <a:buChar char="•"/>
            </a:pPr>
            <a:r>
              <a:rPr lang="en-US" sz="3371">
                <a:solidFill>
                  <a:srgbClr val="FFFFFF"/>
                </a:solidFill>
                <a:latin typeface="Helvetica World"/>
                <a:ea typeface="Helvetica World"/>
                <a:cs typeface="Helvetica World"/>
                <a:sym typeface="Helvetica World"/>
              </a:rPr>
              <a:t>Research Networks and Forums- facilitates collaboration and knowledge sharing </a:t>
            </a:r>
          </a:p>
        </p:txBody>
      </p:sp>
      <p:sp>
        <p:nvSpPr>
          <p:cNvPr id="29" name="TextBox 26">
            <a:extLst>
              <a:ext uri="{FF2B5EF4-FFF2-40B4-BE49-F238E27FC236}">
                <a16:creationId xmlns:a16="http://schemas.microsoft.com/office/drawing/2014/main" id="{38F76A95-07C0-F19C-53FD-698980497F7F}"/>
              </a:ext>
            </a:extLst>
          </p:cNvPr>
          <p:cNvSpPr txBox="1"/>
          <p:nvPr/>
        </p:nvSpPr>
        <p:spPr>
          <a:xfrm>
            <a:off x="1035425" y="4907840"/>
            <a:ext cx="9940974" cy="1752560"/>
          </a:xfrm>
          <a:prstGeom prst="rect">
            <a:avLst/>
          </a:prstGeom>
        </p:spPr>
        <p:txBody>
          <a:bodyPr lIns="0" tIns="0" rIns="0" bIns="0" rtlCol="0" anchor="t">
            <a:spAutoFit/>
          </a:bodyPr>
          <a:lstStyle/>
          <a:p>
            <a:pPr marL="727884" lvl="1" indent="-363942" algn="l">
              <a:lnSpc>
                <a:spcPts val="4719"/>
              </a:lnSpc>
              <a:spcBef>
                <a:spcPct val="0"/>
              </a:spcBef>
              <a:buFont typeface="Arial"/>
              <a:buChar char="•"/>
            </a:pPr>
            <a:r>
              <a:rPr lang="en-US" sz="3371">
                <a:solidFill>
                  <a:srgbClr val="FFFFFF"/>
                </a:solidFill>
                <a:latin typeface="Helvetica World"/>
                <a:ea typeface="Helvetica World"/>
                <a:cs typeface="Helvetica World"/>
                <a:sym typeface="Helvetica World"/>
              </a:rPr>
              <a:t>Preprint and Repositories- offers early access to rsearch findings to stay updated  with latest developments</a:t>
            </a:r>
          </a:p>
        </p:txBody>
      </p:sp>
      <p:sp>
        <p:nvSpPr>
          <p:cNvPr id="30" name="TextBox 27">
            <a:extLst>
              <a:ext uri="{FF2B5EF4-FFF2-40B4-BE49-F238E27FC236}">
                <a16:creationId xmlns:a16="http://schemas.microsoft.com/office/drawing/2014/main" id="{7A142572-B60F-7D34-DC2E-53F6813915BB}"/>
              </a:ext>
            </a:extLst>
          </p:cNvPr>
          <p:cNvSpPr txBox="1"/>
          <p:nvPr/>
        </p:nvSpPr>
        <p:spPr>
          <a:xfrm>
            <a:off x="1035425" y="6930743"/>
            <a:ext cx="12898493" cy="1162054"/>
          </a:xfrm>
          <a:prstGeom prst="rect">
            <a:avLst/>
          </a:prstGeom>
        </p:spPr>
        <p:txBody>
          <a:bodyPr lIns="0" tIns="0" rIns="0" bIns="0" rtlCol="0" anchor="t">
            <a:spAutoFit/>
          </a:bodyPr>
          <a:lstStyle/>
          <a:p>
            <a:pPr marL="727884" lvl="1" indent="-363942" algn="l">
              <a:lnSpc>
                <a:spcPts val="4719"/>
              </a:lnSpc>
              <a:spcBef>
                <a:spcPct val="0"/>
              </a:spcBef>
              <a:buFont typeface="Arial"/>
              <a:buChar char="•"/>
            </a:pPr>
            <a:r>
              <a:rPr lang="en-US" sz="3371">
                <a:solidFill>
                  <a:srgbClr val="FFFFFF"/>
                </a:solidFill>
                <a:latin typeface="Helvetica World"/>
                <a:ea typeface="Helvetica World"/>
                <a:cs typeface="Helvetica World"/>
                <a:sym typeface="Helvetica World"/>
              </a:rPr>
              <a:t>Machine Learning and Ai- can assist in literature review by identifying emerging trends</a:t>
            </a:r>
          </a:p>
        </p:txBody>
      </p:sp>
    </p:spTree>
    <p:extLst>
      <p:ext uri="{BB962C8B-B14F-4D97-AF65-F5344CB8AC3E}">
        <p14:creationId xmlns:p14="http://schemas.microsoft.com/office/powerpoint/2010/main" val="320756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a:extLst>
              <a:ext uri="{FF2B5EF4-FFF2-40B4-BE49-F238E27FC236}">
                <a16:creationId xmlns:a16="http://schemas.microsoft.com/office/drawing/2014/main" id="{C521751C-1CE7-1B0B-A55C-A2ACBDBAF9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0860" y="1911593"/>
            <a:ext cx="776287" cy="152323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C940B78A-417A-85FC-52BE-105BC433D08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9074" y="2047285"/>
            <a:ext cx="914258" cy="170601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79F11F84-0262-0E1E-B789-5F2CFB6D12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700" y="1558641"/>
            <a:ext cx="3001364" cy="75165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2AA4BCB9-457A-A084-665F-BB5C81D99591}"/>
              </a:ext>
            </a:extLst>
          </p:cNvPr>
          <p:cNvSpPr/>
          <p:nvPr/>
        </p:nvSpPr>
        <p:spPr>
          <a:xfrm>
            <a:off x="8198355" y="4686301"/>
            <a:ext cx="1812420" cy="4572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1" name="Group 12">
            <a:extLst>
              <a:ext uri="{FF2B5EF4-FFF2-40B4-BE49-F238E27FC236}">
                <a16:creationId xmlns:a16="http://schemas.microsoft.com/office/drawing/2014/main" id="{A99A77DE-FB9E-098B-FC9E-721944D5630A}"/>
              </a:ext>
            </a:extLst>
          </p:cNvPr>
          <p:cNvGrpSpPr/>
          <p:nvPr/>
        </p:nvGrpSpPr>
        <p:grpSpPr>
          <a:xfrm>
            <a:off x="6400800" y="4155167"/>
            <a:ext cx="5486400" cy="1599837"/>
            <a:chOff x="0" y="1479611"/>
            <a:chExt cx="812800" cy="597058"/>
          </a:xfrm>
        </p:grpSpPr>
        <p:sp>
          <p:nvSpPr>
            <p:cNvPr id="12" name="Freeform 13">
              <a:extLst>
                <a:ext uri="{FF2B5EF4-FFF2-40B4-BE49-F238E27FC236}">
                  <a16:creationId xmlns:a16="http://schemas.microsoft.com/office/drawing/2014/main" id="{AF6FE495-A168-A9E0-8C6E-E3E09134CBE7}"/>
                </a:ext>
              </a:extLst>
            </p:cNvPr>
            <p:cNvSpPr/>
            <p:nvPr/>
          </p:nvSpPr>
          <p:spPr>
            <a:xfrm>
              <a:off x="0" y="1479611"/>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3" name="TextBox 14">
              <a:extLst>
                <a:ext uri="{FF2B5EF4-FFF2-40B4-BE49-F238E27FC236}">
                  <a16:creationId xmlns:a16="http://schemas.microsoft.com/office/drawing/2014/main" id="{79B847CF-29A9-044B-31F3-A446604CB9CF}"/>
                </a:ext>
              </a:extLst>
            </p:cNvPr>
            <p:cNvSpPr txBox="1"/>
            <p:nvPr/>
          </p:nvSpPr>
          <p:spPr>
            <a:xfrm>
              <a:off x="192865" y="1547596"/>
              <a:ext cx="427070" cy="461087"/>
            </a:xfrm>
            <a:prstGeom prst="rect">
              <a:avLst/>
            </a:prstGeom>
          </p:spPr>
          <p:txBody>
            <a:bodyPr lIns="50800" tIns="50800" rIns="50800" bIns="50800" rtlCol="0" anchor="ctr"/>
            <a:lstStyle/>
            <a:p>
              <a:pPr algn="ctr"/>
              <a:r>
                <a:rPr lang="en-US" sz="4249" dirty="0">
                  <a:solidFill>
                    <a:srgbClr val="FFFFFF"/>
                  </a:solidFill>
                  <a:latin typeface="Helvetica World"/>
                  <a:ea typeface="Helvetica World"/>
                  <a:cs typeface="Helvetica World"/>
                  <a:sym typeface="Helvetica World"/>
                </a:rPr>
                <a:t>Conceptual phase</a:t>
              </a:r>
            </a:p>
          </p:txBody>
        </p:sp>
      </p:grpSp>
    </p:spTree>
    <p:extLst>
      <p:ext uri="{BB962C8B-B14F-4D97-AF65-F5344CB8AC3E}">
        <p14:creationId xmlns:p14="http://schemas.microsoft.com/office/powerpoint/2010/main" val="1182555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5603C868-6CC1-6F70-D9F0-0D500276DB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0619" y="1876695"/>
            <a:ext cx="712056" cy="13287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C9DE4D7-6542-0CD4-592D-321BA9FBF093}"/>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0" name="Group 3">
            <a:extLst>
              <a:ext uri="{FF2B5EF4-FFF2-40B4-BE49-F238E27FC236}">
                <a16:creationId xmlns:a16="http://schemas.microsoft.com/office/drawing/2014/main" id="{7D766461-D37D-9348-DEB5-95DF26BE6BDF}"/>
              </a:ext>
            </a:extLst>
          </p:cNvPr>
          <p:cNvGrpSpPr/>
          <p:nvPr/>
        </p:nvGrpSpPr>
        <p:grpSpPr>
          <a:xfrm>
            <a:off x="6792401" y="3777855"/>
            <a:ext cx="4467780" cy="3839499"/>
            <a:chOff x="0" y="0"/>
            <a:chExt cx="812800" cy="698500"/>
          </a:xfrm>
        </p:grpSpPr>
        <p:sp>
          <p:nvSpPr>
            <p:cNvPr id="14" name="Freeform 4">
              <a:extLst>
                <a:ext uri="{FF2B5EF4-FFF2-40B4-BE49-F238E27FC236}">
                  <a16:creationId xmlns:a16="http://schemas.microsoft.com/office/drawing/2014/main" id="{4C31224A-B993-B89F-EFB9-2190286709C7}"/>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5" name="TextBox 5">
              <a:extLst>
                <a:ext uri="{FF2B5EF4-FFF2-40B4-BE49-F238E27FC236}">
                  <a16:creationId xmlns:a16="http://schemas.microsoft.com/office/drawing/2014/main" id="{A31E86DB-F5FB-ECB7-E859-9D3F641FAA64}"/>
                </a:ext>
              </a:extLst>
            </p:cNvPr>
            <p:cNvSpPr txBox="1"/>
            <p:nvPr/>
          </p:nvSpPr>
          <p:spPr>
            <a:xfrm>
              <a:off x="114300" y="-85725"/>
              <a:ext cx="584200" cy="784225"/>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Empirical phase</a:t>
              </a:r>
            </a:p>
          </p:txBody>
        </p:sp>
      </p:grpSp>
      <p:grpSp>
        <p:nvGrpSpPr>
          <p:cNvPr id="16" name="Group 9">
            <a:extLst>
              <a:ext uri="{FF2B5EF4-FFF2-40B4-BE49-F238E27FC236}">
                <a16:creationId xmlns:a16="http://schemas.microsoft.com/office/drawing/2014/main" id="{2648470A-A020-9AF8-78D6-102D9F28CD4F}"/>
              </a:ext>
            </a:extLst>
          </p:cNvPr>
          <p:cNvGrpSpPr/>
          <p:nvPr/>
        </p:nvGrpSpPr>
        <p:grpSpPr>
          <a:xfrm>
            <a:off x="10284372" y="5976407"/>
            <a:ext cx="4892429" cy="3281893"/>
            <a:chOff x="0" y="0"/>
            <a:chExt cx="890054" cy="597058"/>
          </a:xfrm>
        </p:grpSpPr>
        <p:sp>
          <p:nvSpPr>
            <p:cNvPr id="17" name="Freeform 10">
              <a:extLst>
                <a:ext uri="{FF2B5EF4-FFF2-40B4-BE49-F238E27FC236}">
                  <a16:creationId xmlns:a16="http://schemas.microsoft.com/office/drawing/2014/main" id="{FD0FDBC3-6D5E-FDB5-2882-FE4D71313EBF}"/>
                </a:ext>
              </a:extLst>
            </p:cNvPr>
            <p:cNvSpPr/>
            <p:nvPr/>
          </p:nvSpPr>
          <p:spPr>
            <a:xfrm>
              <a:off x="0" y="0"/>
              <a:ext cx="890054" cy="597058"/>
            </a:xfrm>
            <a:custGeom>
              <a:avLst/>
              <a:gdLst/>
              <a:ahLst/>
              <a:cxnLst/>
              <a:rect l="l" t="t" r="r" b="b"/>
              <a:pathLst>
                <a:path w="890054" h="597058">
                  <a:moveTo>
                    <a:pt x="890054" y="298529"/>
                  </a:moveTo>
                  <a:lnTo>
                    <a:pt x="686854" y="597058"/>
                  </a:lnTo>
                  <a:lnTo>
                    <a:pt x="203200" y="597058"/>
                  </a:lnTo>
                  <a:lnTo>
                    <a:pt x="0" y="298529"/>
                  </a:lnTo>
                  <a:lnTo>
                    <a:pt x="203200" y="0"/>
                  </a:lnTo>
                  <a:lnTo>
                    <a:pt x="686854" y="0"/>
                  </a:lnTo>
                  <a:lnTo>
                    <a:pt x="890054"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8" name="TextBox 11">
              <a:extLst>
                <a:ext uri="{FF2B5EF4-FFF2-40B4-BE49-F238E27FC236}">
                  <a16:creationId xmlns:a16="http://schemas.microsoft.com/office/drawing/2014/main" id="{33E377F7-07D1-D9D9-4D0A-5B41B6DCC591}"/>
                </a:ext>
              </a:extLst>
            </p:cNvPr>
            <p:cNvSpPr txBox="1"/>
            <p:nvPr/>
          </p:nvSpPr>
          <p:spPr>
            <a:xfrm>
              <a:off x="114300" y="-76200"/>
              <a:ext cx="661454" cy="673258"/>
            </a:xfrm>
            <a:prstGeom prst="rect">
              <a:avLst/>
            </a:prstGeom>
          </p:spPr>
          <p:txBody>
            <a:bodyPr lIns="50800" tIns="50800" rIns="50800" bIns="50800" rtlCol="0" anchor="ctr"/>
            <a:lstStyle/>
            <a:p>
              <a:pPr algn="ctr">
                <a:lnSpc>
                  <a:spcPts val="5669"/>
                </a:lnSpc>
              </a:pPr>
              <a:r>
                <a:rPr lang="en-US" sz="4049" dirty="0">
                  <a:solidFill>
                    <a:srgbClr val="FFFFFF"/>
                  </a:solidFill>
                  <a:latin typeface="Helvetica World"/>
                  <a:ea typeface="Helvetica World"/>
                  <a:cs typeface="Helvetica World"/>
                  <a:sym typeface="Helvetica World"/>
                </a:rPr>
                <a:t>Dissemination phase</a:t>
              </a:r>
            </a:p>
          </p:txBody>
        </p:sp>
      </p:grpSp>
      <p:grpSp>
        <p:nvGrpSpPr>
          <p:cNvPr id="19" name="Group 12">
            <a:extLst>
              <a:ext uri="{FF2B5EF4-FFF2-40B4-BE49-F238E27FC236}">
                <a16:creationId xmlns:a16="http://schemas.microsoft.com/office/drawing/2014/main" id="{74CB0DDD-EE2E-7099-96B0-1BD2CB40913C}"/>
              </a:ext>
            </a:extLst>
          </p:cNvPr>
          <p:cNvGrpSpPr/>
          <p:nvPr/>
        </p:nvGrpSpPr>
        <p:grpSpPr>
          <a:xfrm>
            <a:off x="3302599" y="2136908"/>
            <a:ext cx="4467780" cy="3281893"/>
            <a:chOff x="0" y="0"/>
            <a:chExt cx="812800" cy="597058"/>
          </a:xfrm>
        </p:grpSpPr>
        <p:sp>
          <p:nvSpPr>
            <p:cNvPr id="20" name="Freeform 13">
              <a:extLst>
                <a:ext uri="{FF2B5EF4-FFF2-40B4-BE49-F238E27FC236}">
                  <a16:creationId xmlns:a16="http://schemas.microsoft.com/office/drawing/2014/main" id="{CD616E5F-DA08-E103-7F8E-0E31A56A0C10}"/>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1" name="TextBox 14">
              <a:extLst>
                <a:ext uri="{FF2B5EF4-FFF2-40B4-BE49-F238E27FC236}">
                  <a16:creationId xmlns:a16="http://schemas.microsoft.com/office/drawing/2014/main" id="{57D088C7-1835-A028-7E8C-21823BAD6755}"/>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Conceptual phase</a:t>
              </a:r>
            </a:p>
          </p:txBody>
        </p:sp>
      </p:grpSp>
      <p:grpSp>
        <p:nvGrpSpPr>
          <p:cNvPr id="22" name="Group 15">
            <a:extLst>
              <a:ext uri="{FF2B5EF4-FFF2-40B4-BE49-F238E27FC236}">
                <a16:creationId xmlns:a16="http://schemas.microsoft.com/office/drawing/2014/main" id="{CD5DFD02-5F49-30E6-7CF5-2F359F0DC75C}"/>
              </a:ext>
            </a:extLst>
          </p:cNvPr>
          <p:cNvGrpSpPr/>
          <p:nvPr/>
        </p:nvGrpSpPr>
        <p:grpSpPr>
          <a:xfrm>
            <a:off x="3302599" y="5976407"/>
            <a:ext cx="4467780" cy="3281893"/>
            <a:chOff x="0" y="0"/>
            <a:chExt cx="812800" cy="597058"/>
          </a:xfrm>
        </p:grpSpPr>
        <p:sp>
          <p:nvSpPr>
            <p:cNvPr id="23" name="Freeform 16">
              <a:extLst>
                <a:ext uri="{FF2B5EF4-FFF2-40B4-BE49-F238E27FC236}">
                  <a16:creationId xmlns:a16="http://schemas.microsoft.com/office/drawing/2014/main" id="{34BB9481-7338-3CE3-F49F-5CD52B390F28}"/>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4" name="TextBox 17">
              <a:extLst>
                <a:ext uri="{FF2B5EF4-FFF2-40B4-BE49-F238E27FC236}">
                  <a16:creationId xmlns:a16="http://schemas.microsoft.com/office/drawing/2014/main" id="{DE089BA2-6BAA-AD68-3567-1C94C5DC451C}"/>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Design and Planning phase</a:t>
              </a:r>
            </a:p>
          </p:txBody>
        </p:sp>
      </p:grpSp>
      <p:grpSp>
        <p:nvGrpSpPr>
          <p:cNvPr id="25" name="Group 6">
            <a:extLst>
              <a:ext uri="{FF2B5EF4-FFF2-40B4-BE49-F238E27FC236}">
                <a16:creationId xmlns:a16="http://schemas.microsoft.com/office/drawing/2014/main" id="{7C1840C8-2568-8FA6-14BC-B1ABDF22B92B}"/>
              </a:ext>
            </a:extLst>
          </p:cNvPr>
          <p:cNvGrpSpPr/>
          <p:nvPr/>
        </p:nvGrpSpPr>
        <p:grpSpPr>
          <a:xfrm>
            <a:off x="10284372" y="2136908"/>
            <a:ext cx="4467780" cy="3281893"/>
            <a:chOff x="0" y="0"/>
            <a:chExt cx="812800" cy="597058"/>
          </a:xfrm>
        </p:grpSpPr>
        <p:sp>
          <p:nvSpPr>
            <p:cNvPr id="26" name="Freeform 7">
              <a:extLst>
                <a:ext uri="{FF2B5EF4-FFF2-40B4-BE49-F238E27FC236}">
                  <a16:creationId xmlns:a16="http://schemas.microsoft.com/office/drawing/2014/main" id="{6BC368ED-549F-52A7-3E79-DFEE22A756CB}"/>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7" name="TextBox 8">
              <a:extLst>
                <a:ext uri="{FF2B5EF4-FFF2-40B4-BE49-F238E27FC236}">
                  <a16:creationId xmlns:a16="http://schemas.microsoft.com/office/drawing/2014/main" id="{2FF82119-D529-7860-74B7-F5235986F98C}"/>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Analytic phase</a:t>
              </a:r>
            </a:p>
          </p:txBody>
        </p:sp>
      </p:grpSp>
    </p:spTree>
    <p:extLst>
      <p:ext uri="{BB962C8B-B14F-4D97-AF65-F5344CB8AC3E}">
        <p14:creationId xmlns:p14="http://schemas.microsoft.com/office/powerpoint/2010/main" val="2132430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AED75B9-A541-B23F-E167-597D40A95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61" y="1111727"/>
            <a:ext cx="4336439" cy="8091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C9DE4D7-6542-0CD4-592D-321BA9FBF093}"/>
              </a:ext>
            </a:extLst>
          </p:cNvPr>
          <p:cNvSpPr/>
          <p:nvPr/>
        </p:nvSpPr>
        <p:spPr>
          <a:xfrm>
            <a:off x="8381999" y="571500"/>
            <a:ext cx="762001" cy="4638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oup 15">
            <a:extLst>
              <a:ext uri="{FF2B5EF4-FFF2-40B4-BE49-F238E27FC236}">
                <a16:creationId xmlns:a16="http://schemas.microsoft.com/office/drawing/2014/main" id="{CD5DFD02-5F49-30E6-7CF5-2F359F0DC75C}"/>
              </a:ext>
            </a:extLst>
          </p:cNvPr>
          <p:cNvGrpSpPr/>
          <p:nvPr/>
        </p:nvGrpSpPr>
        <p:grpSpPr>
          <a:xfrm>
            <a:off x="6582428" y="-212453"/>
            <a:ext cx="4467780" cy="1922458"/>
            <a:chOff x="0" y="-85725"/>
            <a:chExt cx="812800" cy="682783"/>
          </a:xfrm>
        </p:grpSpPr>
        <p:sp>
          <p:nvSpPr>
            <p:cNvPr id="23" name="Freeform 16">
              <a:extLst>
                <a:ext uri="{FF2B5EF4-FFF2-40B4-BE49-F238E27FC236}">
                  <a16:creationId xmlns:a16="http://schemas.microsoft.com/office/drawing/2014/main" id="{34BB9481-7338-3CE3-F49F-5CD52B390F28}"/>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4" name="TextBox 17">
              <a:extLst>
                <a:ext uri="{FF2B5EF4-FFF2-40B4-BE49-F238E27FC236}">
                  <a16:creationId xmlns:a16="http://schemas.microsoft.com/office/drawing/2014/main" id="{DE089BA2-6BAA-AD68-3567-1C94C5DC451C}"/>
                </a:ext>
              </a:extLst>
            </p:cNvPr>
            <p:cNvSpPr txBox="1"/>
            <p:nvPr/>
          </p:nvSpPr>
          <p:spPr>
            <a:xfrm>
              <a:off x="114300" y="-85725"/>
              <a:ext cx="584200" cy="682783"/>
            </a:xfrm>
            <a:prstGeom prst="rect">
              <a:avLst/>
            </a:prstGeom>
          </p:spPr>
          <p:txBody>
            <a:bodyPr lIns="50800" tIns="50800" rIns="50800" bIns="50800" rtlCol="0" anchor="ctr"/>
            <a:lstStyle/>
            <a:p>
              <a:pPr algn="ctr"/>
              <a:r>
                <a:rPr lang="en-US" sz="3200" dirty="0">
                  <a:solidFill>
                    <a:srgbClr val="FFFFFF"/>
                  </a:solidFill>
                  <a:latin typeface="Helvetica World"/>
                  <a:ea typeface="Helvetica World"/>
                  <a:cs typeface="Helvetica World"/>
                  <a:sym typeface="Helvetica World"/>
                </a:rPr>
                <a:t>Design and Planning phase</a:t>
              </a:r>
            </a:p>
          </p:txBody>
        </p:sp>
      </p:grpSp>
    </p:spTree>
    <p:extLst>
      <p:ext uri="{BB962C8B-B14F-4D97-AF65-F5344CB8AC3E}">
        <p14:creationId xmlns:p14="http://schemas.microsoft.com/office/powerpoint/2010/main" val="247849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AED75B9-A541-B23F-E167-597D40A950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0261" y="1111727"/>
            <a:ext cx="4336439" cy="8091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C9DE4D7-6542-0CD4-592D-321BA9FBF093}"/>
              </a:ext>
            </a:extLst>
          </p:cNvPr>
          <p:cNvSpPr/>
          <p:nvPr/>
        </p:nvSpPr>
        <p:spPr>
          <a:xfrm>
            <a:off x="8381999" y="571500"/>
            <a:ext cx="762001" cy="4638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F357513-62A9-C3CF-15E5-881F7EFDEF1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oup 15">
            <a:extLst>
              <a:ext uri="{FF2B5EF4-FFF2-40B4-BE49-F238E27FC236}">
                <a16:creationId xmlns:a16="http://schemas.microsoft.com/office/drawing/2014/main" id="{CD5DFD02-5F49-30E6-7CF5-2F359F0DC75C}"/>
              </a:ext>
            </a:extLst>
          </p:cNvPr>
          <p:cNvGrpSpPr/>
          <p:nvPr/>
        </p:nvGrpSpPr>
        <p:grpSpPr>
          <a:xfrm>
            <a:off x="6582428" y="-212453"/>
            <a:ext cx="4467780" cy="1922458"/>
            <a:chOff x="0" y="-85725"/>
            <a:chExt cx="812800" cy="682783"/>
          </a:xfrm>
        </p:grpSpPr>
        <p:sp>
          <p:nvSpPr>
            <p:cNvPr id="23" name="Freeform 16">
              <a:extLst>
                <a:ext uri="{FF2B5EF4-FFF2-40B4-BE49-F238E27FC236}">
                  <a16:creationId xmlns:a16="http://schemas.microsoft.com/office/drawing/2014/main" id="{34BB9481-7338-3CE3-F49F-5CD52B390F28}"/>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4" name="TextBox 17">
              <a:extLst>
                <a:ext uri="{FF2B5EF4-FFF2-40B4-BE49-F238E27FC236}">
                  <a16:creationId xmlns:a16="http://schemas.microsoft.com/office/drawing/2014/main" id="{DE089BA2-6BAA-AD68-3567-1C94C5DC451C}"/>
                </a:ext>
              </a:extLst>
            </p:cNvPr>
            <p:cNvSpPr txBox="1"/>
            <p:nvPr/>
          </p:nvSpPr>
          <p:spPr>
            <a:xfrm>
              <a:off x="114300" y="-85725"/>
              <a:ext cx="584200" cy="682783"/>
            </a:xfrm>
            <a:prstGeom prst="rect">
              <a:avLst/>
            </a:prstGeom>
          </p:spPr>
          <p:txBody>
            <a:bodyPr lIns="50800" tIns="50800" rIns="50800" bIns="50800" rtlCol="0" anchor="ctr"/>
            <a:lstStyle/>
            <a:p>
              <a:pPr algn="ctr"/>
              <a:r>
                <a:rPr lang="en-US" sz="3200" dirty="0">
                  <a:solidFill>
                    <a:srgbClr val="FFFFFF"/>
                  </a:solidFill>
                  <a:latin typeface="Helvetica World"/>
                  <a:ea typeface="Helvetica World"/>
                  <a:cs typeface="Helvetica World"/>
                  <a:sym typeface="Helvetica World"/>
                </a:rPr>
                <a:t>Design and Planning phase</a:t>
              </a:r>
            </a:p>
          </p:txBody>
        </p:sp>
      </p:grpSp>
      <p:pic>
        <p:nvPicPr>
          <p:cNvPr id="11" name="Picture 19">
            <a:hlinkClick r:id="" action="ppaction://media"/>
            <a:extLst>
              <a:ext uri="{FF2B5EF4-FFF2-40B4-BE49-F238E27FC236}">
                <a16:creationId xmlns:a16="http://schemas.microsoft.com/office/drawing/2014/main" id="{771DD8E1-9E15-BA15-1EB9-A55F938D42B2}"/>
              </a:ext>
            </a:extLst>
          </p:cNvPr>
          <p:cNvPicPr>
            <a:picLocks noChangeAspect="1"/>
          </p:cNvPicPr>
          <p:nvPr>
            <a:videoFile r:link="rId2"/>
            <p:extLst>
              <p:ext uri="{DAA4B4D4-6D71-4841-9C94-3DE7FCFB9230}">
                <p14:media xmlns:p14="http://schemas.microsoft.com/office/powerpoint/2010/main" r:embed="rId1"/>
              </p:ext>
            </p:extLst>
          </p:nvPr>
        </p:nvPicPr>
        <p:blipFill>
          <a:blip r:embed="rId13"/>
          <a:srcRect/>
          <a:stretch>
            <a:fillRect/>
          </a:stretch>
        </p:blipFill>
        <p:spPr>
          <a:xfrm>
            <a:off x="13007437" y="1922458"/>
            <a:ext cx="3436831" cy="2640111"/>
          </a:xfrm>
          <a:prstGeom prst="rect">
            <a:avLst/>
          </a:prstGeom>
        </p:spPr>
      </p:pic>
      <p:sp>
        <p:nvSpPr>
          <p:cNvPr id="12" name="TextBox 20">
            <a:extLst>
              <a:ext uri="{FF2B5EF4-FFF2-40B4-BE49-F238E27FC236}">
                <a16:creationId xmlns:a16="http://schemas.microsoft.com/office/drawing/2014/main" id="{7C08752F-68D3-CB1E-20C8-2A4A7569820D}"/>
              </a:ext>
            </a:extLst>
          </p:cNvPr>
          <p:cNvSpPr txBox="1"/>
          <p:nvPr/>
        </p:nvSpPr>
        <p:spPr>
          <a:xfrm>
            <a:off x="712033" y="1922458"/>
            <a:ext cx="11547393" cy="4659724"/>
          </a:xfrm>
          <a:prstGeom prst="rect">
            <a:avLst/>
          </a:prstGeom>
        </p:spPr>
        <p:txBody>
          <a:bodyPr lIns="0" tIns="0" rIns="0" bIns="0" rtlCol="0" anchor="t">
            <a:spAutoFit/>
          </a:bodyPr>
          <a:lstStyle/>
          <a:p>
            <a:pPr marL="954558" lvl="1" indent="-477279" algn="just">
              <a:lnSpc>
                <a:spcPts val="6189"/>
              </a:lnSpc>
              <a:buFont typeface="Arial"/>
              <a:buChar char="•"/>
            </a:pPr>
            <a:r>
              <a:rPr lang="en-US" sz="4421" dirty="0">
                <a:solidFill>
                  <a:srgbClr val="FFFFFF"/>
                </a:solidFill>
                <a:latin typeface="Helvetica World"/>
                <a:ea typeface="Helvetica World"/>
                <a:cs typeface="Helvetica World"/>
                <a:sym typeface="Helvetica World"/>
              </a:rPr>
              <a:t>In this phase, researchers plan their methodology, determine the study design, and calculate the sample size. Computing assists by providing powerful software for planning, statistical calculations, and even automated design tools.</a:t>
            </a:r>
          </a:p>
        </p:txBody>
      </p:sp>
      <p:pic>
        <p:nvPicPr>
          <p:cNvPr id="13" name="Picture 21">
            <a:hlinkClick r:id="" action="ppaction://media"/>
            <a:extLst>
              <a:ext uri="{FF2B5EF4-FFF2-40B4-BE49-F238E27FC236}">
                <a16:creationId xmlns:a16="http://schemas.microsoft.com/office/drawing/2014/main" id="{FF56A51E-F612-B80F-680F-F722BF873429}"/>
              </a:ext>
            </a:extLst>
          </p:cNvPr>
          <p:cNvPicPr>
            <a:picLocks noChangeAspect="1"/>
          </p:cNvPicPr>
          <p:nvPr>
            <a:videoFile r:link="rId4"/>
            <p:extLst>
              <p:ext uri="{DAA4B4D4-6D71-4841-9C94-3DE7FCFB9230}">
                <p14:media xmlns:p14="http://schemas.microsoft.com/office/powerpoint/2010/main" r:embed="rId3"/>
              </p:ext>
            </p:extLst>
          </p:nvPr>
        </p:nvPicPr>
        <p:blipFill>
          <a:blip r:embed="rId14"/>
          <a:srcRect/>
          <a:stretch>
            <a:fillRect/>
          </a:stretch>
        </p:blipFill>
        <p:spPr>
          <a:xfrm>
            <a:off x="13255845" y="5529584"/>
            <a:ext cx="2940015" cy="2632849"/>
          </a:xfrm>
          <a:prstGeom prst="rect">
            <a:avLst/>
          </a:prstGeom>
        </p:spPr>
      </p:pic>
      <p:sp>
        <p:nvSpPr>
          <p:cNvPr id="28" name="TextBox 22">
            <a:extLst>
              <a:ext uri="{FF2B5EF4-FFF2-40B4-BE49-F238E27FC236}">
                <a16:creationId xmlns:a16="http://schemas.microsoft.com/office/drawing/2014/main" id="{9B2415F3-A6A2-F9D3-7B8B-B0447AEC8514}"/>
              </a:ext>
            </a:extLst>
          </p:cNvPr>
          <p:cNvSpPr txBox="1"/>
          <p:nvPr/>
        </p:nvSpPr>
        <p:spPr>
          <a:xfrm>
            <a:off x="13386821" y="4836114"/>
            <a:ext cx="2809039" cy="616707"/>
          </a:xfrm>
          <a:prstGeom prst="rect">
            <a:avLst/>
          </a:prstGeom>
        </p:spPr>
        <p:txBody>
          <a:bodyPr wrap="square" lIns="0" tIns="0" rIns="0" bIns="0" rtlCol="0" anchor="t">
            <a:spAutoFit/>
          </a:bodyPr>
          <a:lstStyle/>
          <a:p>
            <a:pPr algn="ctr">
              <a:lnSpc>
                <a:spcPts val="2493"/>
              </a:lnSpc>
            </a:pPr>
            <a:r>
              <a:rPr lang="en-US" sz="2000" dirty="0">
                <a:solidFill>
                  <a:srgbClr val="FFFFFF"/>
                </a:solidFill>
                <a:latin typeface="Helvetica World"/>
                <a:ea typeface="Helvetica World"/>
                <a:cs typeface="Helvetica World"/>
                <a:sym typeface="Helvetica World"/>
              </a:rPr>
              <a:t>POV: Me after giving my task to computers</a:t>
            </a:r>
          </a:p>
        </p:txBody>
      </p:sp>
      <p:sp>
        <p:nvSpPr>
          <p:cNvPr id="29" name="TextBox 23">
            <a:extLst>
              <a:ext uri="{FF2B5EF4-FFF2-40B4-BE49-F238E27FC236}">
                <a16:creationId xmlns:a16="http://schemas.microsoft.com/office/drawing/2014/main" id="{E51A58D5-320B-0375-CBB4-2A8AFF255154}"/>
              </a:ext>
            </a:extLst>
          </p:cNvPr>
          <p:cNvSpPr txBox="1"/>
          <p:nvPr/>
        </p:nvSpPr>
        <p:spPr>
          <a:xfrm>
            <a:off x="13386821" y="1111727"/>
            <a:ext cx="2809039" cy="621532"/>
          </a:xfrm>
          <a:prstGeom prst="rect">
            <a:avLst/>
          </a:prstGeom>
        </p:spPr>
        <p:txBody>
          <a:bodyPr lIns="0" tIns="0" rIns="0" bIns="0" rtlCol="0" anchor="t">
            <a:spAutoFit/>
          </a:bodyPr>
          <a:lstStyle/>
          <a:p>
            <a:pPr algn="ctr">
              <a:lnSpc>
                <a:spcPts val="2493"/>
              </a:lnSpc>
            </a:pPr>
            <a:r>
              <a:rPr lang="en-US" sz="2000" dirty="0">
                <a:solidFill>
                  <a:srgbClr val="FFFFFF"/>
                </a:solidFill>
                <a:latin typeface="Helvetica World"/>
                <a:ea typeface="Helvetica World"/>
                <a:cs typeface="Helvetica World"/>
                <a:sym typeface="Helvetica World"/>
              </a:rPr>
              <a:t>POV: Me before giving my task to computers</a:t>
            </a:r>
          </a:p>
        </p:txBody>
      </p:sp>
    </p:spTree>
    <p:extLst>
      <p:ext uri="{BB962C8B-B14F-4D97-AF65-F5344CB8AC3E}">
        <p14:creationId xmlns:p14="http://schemas.microsoft.com/office/powerpoint/2010/main" val="79180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00" fill="hold"/>
                                        <p:tgtEl>
                                          <p:spTgt spid="11"/>
                                        </p:tgtEl>
                                      </p:cBhvr>
                                    </p:cmd>
                                  </p:childTnLst>
                                </p:cTn>
                              </p:par>
                            </p:childTnLst>
                          </p:cTn>
                        </p:par>
                        <p:par>
                          <p:cTn id="7" fill="hold">
                            <p:stCondLst>
                              <p:cond delay="4700"/>
                            </p:stCondLst>
                            <p:childTnLst>
                              <p:par>
                                <p:cTn id="8" presetID="1" presetClass="mediacall" presetSubtype="0" fill="hold" nodeType="afterEffect">
                                  <p:stCondLst>
                                    <p:cond delay="0"/>
                                  </p:stCondLst>
                                  <p:childTnLst>
                                    <p:cmd type="call" cmd="playFrom(0.0)">
                                      <p:cBhvr>
                                        <p:cTn id="9" dur="1021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0" repeatCount="indefinite" fill="hold" display="0">
                  <p:stCondLst>
                    <p:cond delay="indefinite"/>
                  </p:stCondLst>
                </p:cTn>
                <p:tgtEl>
                  <p:spTgt spid="11"/>
                </p:tgtEl>
              </p:cMediaNode>
            </p:video>
            <p:seq concurrent="1" nextAc="seek">
              <p:cTn id="11" restart="whenNotActive" fill="hold" evtFilter="cancelBubble" nodeType="interactiveSeq">
                <p:stCondLst>
                  <p:cond evt="onClick" delay="0">
                    <p:tgtEl>
                      <p:spTgt spid="11"/>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1"/>
                                        </p:tgtEl>
                                      </p:cBhvr>
                                    </p:cmd>
                                  </p:childTnLst>
                                </p:cTn>
                              </p:par>
                            </p:childTnLst>
                          </p:cTn>
                        </p:par>
                      </p:childTnLst>
                    </p:cTn>
                  </p:par>
                </p:childTnLst>
              </p:cTn>
              <p:nextCondLst>
                <p:cond evt="onClick" delay="0">
                  <p:tgtEl>
                    <p:spTgt spid="11"/>
                  </p:tgtEl>
                </p:cond>
              </p:nextCondLst>
            </p:seq>
            <p:video>
              <p:cMediaNode vol="0">
                <p:cTn id="16" repeatCount="indefinite" fill="hold" display="0">
                  <p:stCondLst>
                    <p:cond delay="indefinite"/>
                  </p:stCondLst>
                </p:cTn>
                <p:tgtEl>
                  <p:spTgt spid="13"/>
                </p:tgtEl>
              </p:cMediaNode>
            </p:video>
            <p:seq concurrent="1" nextAc="seek">
              <p:cTn id="17" restart="whenNotActive" fill="hold" evtFilter="cancelBubble" nodeType="interactiveSeq">
                <p:stCondLst>
                  <p:cond evt="onClick" delay="0">
                    <p:tgtEl>
                      <p:spTgt spid="1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AED75B9-A541-B23F-E167-597D40A95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61" y="1111727"/>
            <a:ext cx="4336439" cy="8091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C9DE4D7-6542-0CD4-592D-321BA9FBF093}"/>
              </a:ext>
            </a:extLst>
          </p:cNvPr>
          <p:cNvSpPr/>
          <p:nvPr/>
        </p:nvSpPr>
        <p:spPr>
          <a:xfrm>
            <a:off x="8381999" y="571500"/>
            <a:ext cx="762001" cy="4638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F357513-62A9-C3CF-15E5-881F7EFDEF1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oup 15">
            <a:extLst>
              <a:ext uri="{FF2B5EF4-FFF2-40B4-BE49-F238E27FC236}">
                <a16:creationId xmlns:a16="http://schemas.microsoft.com/office/drawing/2014/main" id="{CD5DFD02-5F49-30E6-7CF5-2F359F0DC75C}"/>
              </a:ext>
            </a:extLst>
          </p:cNvPr>
          <p:cNvGrpSpPr/>
          <p:nvPr/>
        </p:nvGrpSpPr>
        <p:grpSpPr>
          <a:xfrm>
            <a:off x="6582428" y="-212453"/>
            <a:ext cx="4467780" cy="1922458"/>
            <a:chOff x="0" y="-85725"/>
            <a:chExt cx="812800" cy="682783"/>
          </a:xfrm>
        </p:grpSpPr>
        <p:sp>
          <p:nvSpPr>
            <p:cNvPr id="23" name="Freeform 16">
              <a:extLst>
                <a:ext uri="{FF2B5EF4-FFF2-40B4-BE49-F238E27FC236}">
                  <a16:creationId xmlns:a16="http://schemas.microsoft.com/office/drawing/2014/main" id="{34BB9481-7338-3CE3-F49F-5CD52B390F28}"/>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4" name="TextBox 17">
              <a:extLst>
                <a:ext uri="{FF2B5EF4-FFF2-40B4-BE49-F238E27FC236}">
                  <a16:creationId xmlns:a16="http://schemas.microsoft.com/office/drawing/2014/main" id="{DE089BA2-6BAA-AD68-3567-1C94C5DC451C}"/>
                </a:ext>
              </a:extLst>
            </p:cNvPr>
            <p:cNvSpPr txBox="1"/>
            <p:nvPr/>
          </p:nvSpPr>
          <p:spPr>
            <a:xfrm>
              <a:off x="114300" y="-85725"/>
              <a:ext cx="584200" cy="682783"/>
            </a:xfrm>
            <a:prstGeom prst="rect">
              <a:avLst/>
            </a:prstGeom>
          </p:spPr>
          <p:txBody>
            <a:bodyPr lIns="50800" tIns="50800" rIns="50800" bIns="50800" rtlCol="0" anchor="ctr"/>
            <a:lstStyle/>
            <a:p>
              <a:pPr algn="ctr"/>
              <a:r>
                <a:rPr lang="en-US" sz="3200" dirty="0">
                  <a:solidFill>
                    <a:srgbClr val="FFFFFF"/>
                  </a:solidFill>
                  <a:latin typeface="Helvetica World"/>
                  <a:ea typeface="Helvetica World"/>
                  <a:cs typeface="Helvetica World"/>
                  <a:sym typeface="Helvetica World"/>
                </a:rPr>
                <a:t>Design and Planning phase</a:t>
              </a:r>
            </a:p>
          </p:txBody>
        </p:sp>
      </p:grpSp>
      <p:sp>
        <p:nvSpPr>
          <p:cNvPr id="9" name="Freeform 6">
            <a:extLst>
              <a:ext uri="{FF2B5EF4-FFF2-40B4-BE49-F238E27FC236}">
                <a16:creationId xmlns:a16="http://schemas.microsoft.com/office/drawing/2014/main" id="{3ACD454B-5BA5-1FF1-7ED2-011264D550C9}"/>
              </a:ext>
            </a:extLst>
          </p:cNvPr>
          <p:cNvSpPr/>
          <p:nvPr/>
        </p:nvSpPr>
        <p:spPr>
          <a:xfrm>
            <a:off x="7706758" y="1936064"/>
            <a:ext cx="9819241" cy="6413915"/>
          </a:xfrm>
          <a:custGeom>
            <a:avLst/>
            <a:gdLst/>
            <a:ahLst/>
            <a:cxnLst/>
            <a:rect l="l" t="t" r="r" b="b"/>
            <a:pathLst>
              <a:path w="9819241" h="6413915">
                <a:moveTo>
                  <a:pt x="0" y="0"/>
                </a:moveTo>
                <a:lnTo>
                  <a:pt x="9819241" y="0"/>
                </a:lnTo>
                <a:lnTo>
                  <a:pt x="9819241" y="6413914"/>
                </a:lnTo>
                <a:lnTo>
                  <a:pt x="0" y="6413914"/>
                </a:lnTo>
                <a:lnTo>
                  <a:pt x="0" y="0"/>
                </a:lnTo>
                <a:close/>
              </a:path>
            </a:pathLst>
          </a:custGeom>
          <a:blipFill>
            <a:blip r:embed="rId9"/>
            <a:stretch>
              <a:fillRect/>
            </a:stretch>
          </a:blipFill>
        </p:spPr>
        <p:txBody>
          <a:bodyPr/>
          <a:lstStyle/>
          <a:p>
            <a:endParaRPr lang="en-PH"/>
          </a:p>
        </p:txBody>
      </p:sp>
      <p:sp>
        <p:nvSpPr>
          <p:cNvPr id="10" name="TextBox 20">
            <a:extLst>
              <a:ext uri="{FF2B5EF4-FFF2-40B4-BE49-F238E27FC236}">
                <a16:creationId xmlns:a16="http://schemas.microsoft.com/office/drawing/2014/main" id="{5F76BE70-21CA-D185-8822-8C810942B1C8}"/>
              </a:ext>
            </a:extLst>
          </p:cNvPr>
          <p:cNvSpPr txBox="1"/>
          <p:nvPr/>
        </p:nvSpPr>
        <p:spPr>
          <a:xfrm>
            <a:off x="965913" y="1595688"/>
            <a:ext cx="6343808" cy="6716215"/>
          </a:xfrm>
          <a:prstGeom prst="rect">
            <a:avLst/>
          </a:prstGeom>
        </p:spPr>
        <p:txBody>
          <a:bodyPr lIns="0" tIns="0" rIns="0" bIns="0" rtlCol="0" anchor="t">
            <a:spAutoFit/>
          </a:bodyPr>
          <a:lstStyle/>
          <a:p>
            <a:pPr algn="just">
              <a:lnSpc>
                <a:spcPts val="5189"/>
              </a:lnSpc>
            </a:pPr>
            <a:r>
              <a:rPr lang="en-US" sz="3707" dirty="0">
                <a:solidFill>
                  <a:srgbClr val="FFFFFF"/>
                </a:solidFill>
                <a:latin typeface="Helvetica World"/>
                <a:ea typeface="Helvetica World"/>
                <a:cs typeface="Helvetica World"/>
                <a:sym typeface="Helvetica World"/>
              </a:rPr>
              <a:t>Software Examples:</a:t>
            </a:r>
          </a:p>
          <a:p>
            <a:pPr marL="800361" lvl="1" indent="-400181" algn="just">
              <a:lnSpc>
                <a:spcPts val="5189"/>
              </a:lnSpc>
              <a:buFont typeface="Arial"/>
              <a:buChar char="•"/>
            </a:pPr>
            <a:r>
              <a:rPr lang="en-US" sz="3707" b="1" dirty="0">
                <a:solidFill>
                  <a:srgbClr val="FFFFFF"/>
                </a:solidFill>
                <a:latin typeface="Helvetica World Bold"/>
                <a:ea typeface="Helvetica World Bold"/>
                <a:cs typeface="Helvetica World Bold"/>
                <a:sym typeface="Helvetica World Bold"/>
              </a:rPr>
              <a:t>IBM Statistical Package for the Social Sciences (SPSS) Statistics</a:t>
            </a:r>
            <a:r>
              <a:rPr lang="en-US" sz="3707" dirty="0">
                <a:solidFill>
                  <a:srgbClr val="FFFFFF"/>
                </a:solidFill>
                <a:latin typeface="Helvetica World"/>
                <a:ea typeface="Helvetica World"/>
                <a:cs typeface="Helvetica World"/>
                <a:sym typeface="Helvetica World"/>
              </a:rPr>
              <a:t>: A comprehensive statistical software used for data analysis and sample size calculation, ensuring studies are well-designed and statistically sound.</a:t>
            </a:r>
          </a:p>
        </p:txBody>
      </p:sp>
    </p:spTree>
    <p:extLst>
      <p:ext uri="{BB962C8B-B14F-4D97-AF65-F5344CB8AC3E}">
        <p14:creationId xmlns:p14="http://schemas.microsoft.com/office/powerpoint/2010/main" val="1849626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AED75B9-A541-B23F-E167-597D40A9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0261" y="1111727"/>
            <a:ext cx="4336439" cy="8091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C9DE4D7-6542-0CD4-592D-321BA9FBF093}"/>
              </a:ext>
            </a:extLst>
          </p:cNvPr>
          <p:cNvSpPr/>
          <p:nvPr/>
        </p:nvSpPr>
        <p:spPr>
          <a:xfrm>
            <a:off x="8381999" y="571500"/>
            <a:ext cx="762001" cy="4638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F357513-62A9-C3CF-15E5-881F7EFDEF1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oup 15">
            <a:extLst>
              <a:ext uri="{FF2B5EF4-FFF2-40B4-BE49-F238E27FC236}">
                <a16:creationId xmlns:a16="http://schemas.microsoft.com/office/drawing/2014/main" id="{CD5DFD02-5F49-30E6-7CF5-2F359F0DC75C}"/>
              </a:ext>
            </a:extLst>
          </p:cNvPr>
          <p:cNvGrpSpPr/>
          <p:nvPr/>
        </p:nvGrpSpPr>
        <p:grpSpPr>
          <a:xfrm>
            <a:off x="6582428" y="-212453"/>
            <a:ext cx="4467780" cy="1922458"/>
            <a:chOff x="0" y="-85725"/>
            <a:chExt cx="812800" cy="682783"/>
          </a:xfrm>
        </p:grpSpPr>
        <p:sp>
          <p:nvSpPr>
            <p:cNvPr id="23" name="Freeform 16">
              <a:extLst>
                <a:ext uri="{FF2B5EF4-FFF2-40B4-BE49-F238E27FC236}">
                  <a16:creationId xmlns:a16="http://schemas.microsoft.com/office/drawing/2014/main" id="{34BB9481-7338-3CE3-F49F-5CD52B390F28}"/>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4" name="TextBox 17">
              <a:extLst>
                <a:ext uri="{FF2B5EF4-FFF2-40B4-BE49-F238E27FC236}">
                  <a16:creationId xmlns:a16="http://schemas.microsoft.com/office/drawing/2014/main" id="{DE089BA2-6BAA-AD68-3567-1C94C5DC451C}"/>
                </a:ext>
              </a:extLst>
            </p:cNvPr>
            <p:cNvSpPr txBox="1"/>
            <p:nvPr/>
          </p:nvSpPr>
          <p:spPr>
            <a:xfrm>
              <a:off x="114300" y="-85725"/>
              <a:ext cx="584200" cy="682783"/>
            </a:xfrm>
            <a:prstGeom prst="rect">
              <a:avLst/>
            </a:prstGeom>
          </p:spPr>
          <p:txBody>
            <a:bodyPr lIns="50800" tIns="50800" rIns="50800" bIns="50800" rtlCol="0" anchor="ctr"/>
            <a:lstStyle/>
            <a:p>
              <a:pPr algn="ctr"/>
              <a:r>
                <a:rPr lang="en-US" sz="3200" dirty="0">
                  <a:solidFill>
                    <a:srgbClr val="FFFFFF"/>
                  </a:solidFill>
                  <a:latin typeface="Helvetica World"/>
                  <a:ea typeface="Helvetica World"/>
                  <a:cs typeface="Helvetica World"/>
                  <a:sym typeface="Helvetica World"/>
                </a:rPr>
                <a:t>Design and Planning phase</a:t>
              </a:r>
            </a:p>
          </p:txBody>
        </p:sp>
      </p:grpSp>
      <p:pic>
        <p:nvPicPr>
          <p:cNvPr id="11" name="Picture 6">
            <a:hlinkClick r:id="" action="ppaction://media"/>
            <a:extLst>
              <a:ext uri="{FF2B5EF4-FFF2-40B4-BE49-F238E27FC236}">
                <a16:creationId xmlns:a16="http://schemas.microsoft.com/office/drawing/2014/main" id="{1896A7E8-577E-7B56-98FA-0EFCEBAC3621}"/>
              </a:ext>
            </a:extLst>
          </p:cNvPr>
          <p:cNvPicPr>
            <a:picLocks noChangeAspect="1"/>
          </p:cNvPicPr>
          <p:nvPr>
            <a:videoFile r:link="rId1"/>
            <p:extLst>
              <p:ext uri="{DAA4B4D4-6D71-4841-9C94-3DE7FCFB9230}">
                <p14:media xmlns:p14="http://schemas.microsoft.com/office/powerpoint/2010/main" r:embed="rId2">
                  <p14:trim st="57210"/>
                </p14:media>
              </p:ext>
            </p:extLst>
          </p:nvPr>
        </p:nvPicPr>
        <p:blipFill>
          <a:blip r:embed="rId11"/>
          <a:srcRect l="12235" t="12084" r="10510" b="9667"/>
          <a:stretch>
            <a:fillRect/>
          </a:stretch>
        </p:blipFill>
        <p:spPr>
          <a:xfrm>
            <a:off x="2704436" y="1835485"/>
            <a:ext cx="12619896" cy="7190035"/>
          </a:xfrm>
          <a:prstGeom prst="rect">
            <a:avLst/>
          </a:prstGeom>
        </p:spPr>
      </p:pic>
    </p:spTree>
    <p:extLst>
      <p:ext uri="{BB962C8B-B14F-4D97-AF65-F5344CB8AC3E}">
        <p14:creationId xmlns:p14="http://schemas.microsoft.com/office/powerpoint/2010/main" val="1611783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9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AED75B9-A541-B23F-E167-597D40A950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0261" y="1111727"/>
            <a:ext cx="4336439" cy="8091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C9DE4D7-6542-0CD4-592D-321BA9FBF093}"/>
              </a:ext>
            </a:extLst>
          </p:cNvPr>
          <p:cNvSpPr/>
          <p:nvPr/>
        </p:nvSpPr>
        <p:spPr>
          <a:xfrm>
            <a:off x="8381999" y="571500"/>
            <a:ext cx="762001" cy="4638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F357513-62A9-C3CF-15E5-881F7EFDEF1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oup 15">
            <a:extLst>
              <a:ext uri="{FF2B5EF4-FFF2-40B4-BE49-F238E27FC236}">
                <a16:creationId xmlns:a16="http://schemas.microsoft.com/office/drawing/2014/main" id="{CD5DFD02-5F49-30E6-7CF5-2F359F0DC75C}"/>
              </a:ext>
            </a:extLst>
          </p:cNvPr>
          <p:cNvGrpSpPr/>
          <p:nvPr/>
        </p:nvGrpSpPr>
        <p:grpSpPr>
          <a:xfrm>
            <a:off x="6582428" y="-212453"/>
            <a:ext cx="4467780" cy="1922458"/>
            <a:chOff x="0" y="-85725"/>
            <a:chExt cx="812800" cy="682783"/>
          </a:xfrm>
        </p:grpSpPr>
        <p:sp>
          <p:nvSpPr>
            <p:cNvPr id="23" name="Freeform 16">
              <a:extLst>
                <a:ext uri="{FF2B5EF4-FFF2-40B4-BE49-F238E27FC236}">
                  <a16:creationId xmlns:a16="http://schemas.microsoft.com/office/drawing/2014/main" id="{34BB9481-7338-3CE3-F49F-5CD52B390F28}"/>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4" name="TextBox 17">
              <a:extLst>
                <a:ext uri="{FF2B5EF4-FFF2-40B4-BE49-F238E27FC236}">
                  <a16:creationId xmlns:a16="http://schemas.microsoft.com/office/drawing/2014/main" id="{DE089BA2-6BAA-AD68-3567-1C94C5DC451C}"/>
                </a:ext>
              </a:extLst>
            </p:cNvPr>
            <p:cNvSpPr txBox="1"/>
            <p:nvPr/>
          </p:nvSpPr>
          <p:spPr>
            <a:xfrm>
              <a:off x="114300" y="-85725"/>
              <a:ext cx="584200" cy="682783"/>
            </a:xfrm>
            <a:prstGeom prst="rect">
              <a:avLst/>
            </a:prstGeom>
          </p:spPr>
          <p:txBody>
            <a:bodyPr lIns="50800" tIns="50800" rIns="50800" bIns="50800" rtlCol="0" anchor="ctr"/>
            <a:lstStyle/>
            <a:p>
              <a:pPr algn="ctr"/>
              <a:r>
                <a:rPr lang="en-US" sz="3200" dirty="0">
                  <a:solidFill>
                    <a:srgbClr val="FFFFFF"/>
                  </a:solidFill>
                  <a:latin typeface="Helvetica World"/>
                  <a:ea typeface="Helvetica World"/>
                  <a:cs typeface="Helvetica World"/>
                  <a:sym typeface="Helvetica World"/>
                </a:rPr>
                <a:t>Design and Planning phase</a:t>
              </a:r>
            </a:p>
          </p:txBody>
        </p:sp>
      </p:grpSp>
      <p:grpSp>
        <p:nvGrpSpPr>
          <p:cNvPr id="9" name="Group 6">
            <a:extLst>
              <a:ext uri="{FF2B5EF4-FFF2-40B4-BE49-F238E27FC236}">
                <a16:creationId xmlns:a16="http://schemas.microsoft.com/office/drawing/2014/main" id="{9D945B35-D42A-D30F-F044-7DE49387881E}"/>
              </a:ext>
            </a:extLst>
          </p:cNvPr>
          <p:cNvGrpSpPr/>
          <p:nvPr/>
        </p:nvGrpSpPr>
        <p:grpSpPr>
          <a:xfrm>
            <a:off x="3021327" y="3724162"/>
            <a:ext cx="11589981" cy="5734900"/>
            <a:chOff x="-917638" y="6351"/>
            <a:chExt cx="17479014" cy="7646534"/>
          </a:xfrm>
        </p:grpSpPr>
        <p:pic>
          <p:nvPicPr>
            <p:cNvPr id="10" name="Picture 7">
              <a:hlinkClick r:id="" action="ppaction://media"/>
              <a:extLst>
                <a:ext uri="{FF2B5EF4-FFF2-40B4-BE49-F238E27FC236}">
                  <a16:creationId xmlns:a16="http://schemas.microsoft.com/office/drawing/2014/main" id="{F11AFBB2-D60D-A314-18F9-9FAB92FF19DB}"/>
                </a:ext>
              </a:extLst>
            </p:cNvPr>
            <p:cNvPicPr>
              <a:picLocks noChangeAspect="1"/>
            </p:cNvPicPr>
            <p:nvPr>
              <a:videoFile r:link="rId2"/>
              <p:extLst>
                <p:ext uri="{DAA4B4D4-6D71-4841-9C94-3DE7FCFB9230}">
                  <p14:media xmlns:p14="http://schemas.microsoft.com/office/powerpoint/2010/main" r:embed="rId1"/>
                </p:ext>
              </p:extLst>
            </p:nvPr>
          </p:nvPicPr>
          <p:blipFill>
            <a:blip r:embed="rId11"/>
            <a:srcRect/>
            <a:stretch>
              <a:fillRect/>
            </a:stretch>
          </p:blipFill>
          <p:spPr>
            <a:xfrm>
              <a:off x="2967537" y="6351"/>
              <a:ext cx="13593839" cy="7646534"/>
            </a:xfrm>
            <a:prstGeom prst="rect">
              <a:avLst/>
            </a:prstGeom>
          </p:spPr>
        </p:pic>
        <p:sp>
          <p:nvSpPr>
            <p:cNvPr id="12" name="Freeform 8">
              <a:extLst>
                <a:ext uri="{FF2B5EF4-FFF2-40B4-BE49-F238E27FC236}">
                  <a16:creationId xmlns:a16="http://schemas.microsoft.com/office/drawing/2014/main" id="{77EC5198-823F-9173-9D2A-63843921D2AB}"/>
                </a:ext>
              </a:extLst>
            </p:cNvPr>
            <p:cNvSpPr/>
            <p:nvPr/>
          </p:nvSpPr>
          <p:spPr>
            <a:xfrm>
              <a:off x="-917638" y="17080"/>
              <a:ext cx="3890302" cy="2401514"/>
            </a:xfrm>
            <a:custGeom>
              <a:avLst/>
              <a:gdLst/>
              <a:ahLst/>
              <a:cxnLst/>
              <a:rect l="l" t="t" r="r" b="b"/>
              <a:pathLst>
                <a:path w="3890303" h="2401514">
                  <a:moveTo>
                    <a:pt x="0" y="0"/>
                  </a:moveTo>
                  <a:lnTo>
                    <a:pt x="3890303" y="0"/>
                  </a:lnTo>
                  <a:lnTo>
                    <a:pt x="3890303" y="2401514"/>
                  </a:lnTo>
                  <a:lnTo>
                    <a:pt x="0" y="2401514"/>
                  </a:lnTo>
                  <a:lnTo>
                    <a:pt x="0" y="0"/>
                  </a:lnTo>
                  <a:close/>
                </a:path>
              </a:pathLst>
            </a:custGeom>
            <a:blipFill>
              <a:blip r:embed="rId12"/>
              <a:stretch>
                <a:fillRect/>
              </a:stretch>
            </a:blipFill>
          </p:spPr>
          <p:txBody>
            <a:bodyPr/>
            <a:lstStyle/>
            <a:p>
              <a:endParaRPr lang="en-PH"/>
            </a:p>
          </p:txBody>
        </p:sp>
      </p:grpSp>
      <p:sp>
        <p:nvSpPr>
          <p:cNvPr id="13" name="TextBox 22">
            <a:extLst>
              <a:ext uri="{FF2B5EF4-FFF2-40B4-BE49-F238E27FC236}">
                <a16:creationId xmlns:a16="http://schemas.microsoft.com/office/drawing/2014/main" id="{6800649E-C77F-AC52-74EE-7A483E2F58E2}"/>
              </a:ext>
            </a:extLst>
          </p:cNvPr>
          <p:cNvSpPr txBox="1"/>
          <p:nvPr/>
        </p:nvSpPr>
        <p:spPr>
          <a:xfrm>
            <a:off x="1447800" y="1054207"/>
            <a:ext cx="15124812" cy="2620141"/>
          </a:xfrm>
          <a:prstGeom prst="rect">
            <a:avLst/>
          </a:prstGeom>
        </p:spPr>
        <p:txBody>
          <a:bodyPr wrap="square" lIns="0" tIns="0" rIns="0" bIns="0" rtlCol="0" anchor="t">
            <a:spAutoFit/>
          </a:bodyPr>
          <a:lstStyle/>
          <a:p>
            <a:pPr algn="just">
              <a:lnSpc>
                <a:spcPts val="5189"/>
              </a:lnSpc>
            </a:pPr>
            <a:r>
              <a:rPr lang="en-US" sz="3707" dirty="0">
                <a:solidFill>
                  <a:srgbClr val="FFFFFF"/>
                </a:solidFill>
                <a:latin typeface="Helvetica World"/>
                <a:ea typeface="Helvetica World"/>
                <a:cs typeface="Helvetica World"/>
                <a:sym typeface="Helvetica World"/>
              </a:rPr>
              <a:t>Software Examples:</a:t>
            </a:r>
          </a:p>
          <a:p>
            <a:pPr marL="800361" lvl="1" indent="-400181" algn="just">
              <a:lnSpc>
                <a:spcPts val="5189"/>
              </a:lnSpc>
              <a:buFont typeface="Arial"/>
              <a:buChar char="•"/>
            </a:pPr>
            <a:r>
              <a:rPr lang="en-US" sz="3707" b="1" dirty="0">
                <a:solidFill>
                  <a:srgbClr val="FFFFFF"/>
                </a:solidFill>
                <a:latin typeface="Helvetica World Bold"/>
                <a:ea typeface="Helvetica World Bold"/>
                <a:cs typeface="Helvetica World Bold"/>
                <a:sym typeface="Helvetica World Bold"/>
              </a:rPr>
              <a:t>SurveyMonkey</a:t>
            </a:r>
            <a:r>
              <a:rPr lang="en-US" sz="3707" dirty="0">
                <a:solidFill>
                  <a:srgbClr val="FFFFFF"/>
                </a:solidFill>
                <a:latin typeface="Helvetica World"/>
                <a:ea typeface="Helvetica World"/>
                <a:cs typeface="Helvetica World"/>
                <a:sym typeface="Helvetica World"/>
              </a:rPr>
              <a:t>: A popular survey design and data collection tool that allows researchers to create and distribute surveys easily, reaching a large audience.</a:t>
            </a:r>
          </a:p>
        </p:txBody>
      </p:sp>
    </p:spTree>
    <p:extLst>
      <p:ext uri="{BB962C8B-B14F-4D97-AF65-F5344CB8AC3E}">
        <p14:creationId xmlns:p14="http://schemas.microsoft.com/office/powerpoint/2010/main" val="26172318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video>
              <p:cMediaNode vol="24242">
                <p:cTn id="2" fill="hold" display="0">
                  <p:stCondLst>
                    <p:cond delay="indefinite"/>
                  </p:stCondLst>
                </p:cTn>
                <p:tgtEl>
                  <p:spTgt spid="10"/>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AED75B9-A541-B23F-E167-597D40A95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61" y="1111727"/>
            <a:ext cx="4336439" cy="8091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C9DE4D7-6542-0CD4-592D-321BA9FBF093}"/>
              </a:ext>
            </a:extLst>
          </p:cNvPr>
          <p:cNvSpPr/>
          <p:nvPr/>
        </p:nvSpPr>
        <p:spPr>
          <a:xfrm>
            <a:off x="8381999" y="571500"/>
            <a:ext cx="762001" cy="4638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F357513-62A9-C3CF-15E5-881F7EFDEF1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oup 15">
            <a:extLst>
              <a:ext uri="{FF2B5EF4-FFF2-40B4-BE49-F238E27FC236}">
                <a16:creationId xmlns:a16="http://schemas.microsoft.com/office/drawing/2014/main" id="{CD5DFD02-5F49-30E6-7CF5-2F359F0DC75C}"/>
              </a:ext>
            </a:extLst>
          </p:cNvPr>
          <p:cNvGrpSpPr/>
          <p:nvPr/>
        </p:nvGrpSpPr>
        <p:grpSpPr>
          <a:xfrm>
            <a:off x="6582428" y="-212453"/>
            <a:ext cx="4467780" cy="1922458"/>
            <a:chOff x="0" y="-85725"/>
            <a:chExt cx="812800" cy="682783"/>
          </a:xfrm>
        </p:grpSpPr>
        <p:sp>
          <p:nvSpPr>
            <p:cNvPr id="23" name="Freeform 16">
              <a:extLst>
                <a:ext uri="{FF2B5EF4-FFF2-40B4-BE49-F238E27FC236}">
                  <a16:creationId xmlns:a16="http://schemas.microsoft.com/office/drawing/2014/main" id="{34BB9481-7338-3CE3-F49F-5CD52B390F28}"/>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4" name="TextBox 17">
              <a:extLst>
                <a:ext uri="{FF2B5EF4-FFF2-40B4-BE49-F238E27FC236}">
                  <a16:creationId xmlns:a16="http://schemas.microsoft.com/office/drawing/2014/main" id="{DE089BA2-6BAA-AD68-3567-1C94C5DC451C}"/>
                </a:ext>
              </a:extLst>
            </p:cNvPr>
            <p:cNvSpPr txBox="1"/>
            <p:nvPr/>
          </p:nvSpPr>
          <p:spPr>
            <a:xfrm>
              <a:off x="114300" y="-85725"/>
              <a:ext cx="584200" cy="682783"/>
            </a:xfrm>
            <a:prstGeom prst="rect">
              <a:avLst/>
            </a:prstGeom>
          </p:spPr>
          <p:txBody>
            <a:bodyPr lIns="50800" tIns="50800" rIns="50800" bIns="50800" rtlCol="0" anchor="ctr"/>
            <a:lstStyle/>
            <a:p>
              <a:pPr algn="ctr"/>
              <a:r>
                <a:rPr lang="en-US" sz="3200" dirty="0">
                  <a:solidFill>
                    <a:srgbClr val="FFFFFF"/>
                  </a:solidFill>
                  <a:latin typeface="Helvetica World"/>
                  <a:ea typeface="Helvetica World"/>
                  <a:cs typeface="Helvetica World"/>
                  <a:sym typeface="Helvetica World"/>
                </a:rPr>
                <a:t>Design and Planning phase</a:t>
              </a:r>
            </a:p>
          </p:txBody>
        </p:sp>
      </p:grpSp>
      <p:sp>
        <p:nvSpPr>
          <p:cNvPr id="16" name="Freeform 19">
            <a:extLst>
              <a:ext uri="{FF2B5EF4-FFF2-40B4-BE49-F238E27FC236}">
                <a16:creationId xmlns:a16="http://schemas.microsoft.com/office/drawing/2014/main" id="{727E4E6F-F42B-18AA-2B4C-4655719435AB}"/>
              </a:ext>
            </a:extLst>
          </p:cNvPr>
          <p:cNvSpPr/>
          <p:nvPr/>
        </p:nvSpPr>
        <p:spPr>
          <a:xfrm>
            <a:off x="3965282" y="4633880"/>
            <a:ext cx="9657736" cy="4583196"/>
          </a:xfrm>
          <a:custGeom>
            <a:avLst/>
            <a:gdLst/>
            <a:ahLst/>
            <a:cxnLst/>
            <a:rect l="l" t="t" r="r" b="b"/>
            <a:pathLst>
              <a:path w="9657736" h="4583196">
                <a:moveTo>
                  <a:pt x="0" y="0"/>
                </a:moveTo>
                <a:lnTo>
                  <a:pt x="9657736" y="0"/>
                </a:lnTo>
                <a:lnTo>
                  <a:pt x="9657736" y="4583196"/>
                </a:lnTo>
                <a:lnTo>
                  <a:pt x="0" y="4583196"/>
                </a:lnTo>
                <a:lnTo>
                  <a:pt x="0" y="0"/>
                </a:lnTo>
                <a:close/>
              </a:path>
            </a:pathLst>
          </a:custGeom>
          <a:blipFill>
            <a:blip r:embed="rId9"/>
            <a:stretch>
              <a:fillRect t="-8882"/>
            </a:stretch>
          </a:blipFill>
        </p:spPr>
        <p:txBody>
          <a:bodyPr/>
          <a:lstStyle/>
          <a:p>
            <a:endParaRPr lang="en-PH"/>
          </a:p>
        </p:txBody>
      </p:sp>
      <p:sp>
        <p:nvSpPr>
          <p:cNvPr id="17" name="TextBox 20">
            <a:extLst>
              <a:ext uri="{FF2B5EF4-FFF2-40B4-BE49-F238E27FC236}">
                <a16:creationId xmlns:a16="http://schemas.microsoft.com/office/drawing/2014/main" id="{C3AF4AFF-A57C-458B-C9BD-A0C32E0CB13E}"/>
              </a:ext>
            </a:extLst>
          </p:cNvPr>
          <p:cNvSpPr txBox="1"/>
          <p:nvPr/>
        </p:nvSpPr>
        <p:spPr>
          <a:xfrm>
            <a:off x="1168457" y="1115797"/>
            <a:ext cx="12392047" cy="3315790"/>
          </a:xfrm>
          <a:prstGeom prst="rect">
            <a:avLst/>
          </a:prstGeom>
        </p:spPr>
        <p:txBody>
          <a:bodyPr lIns="0" tIns="0" rIns="0" bIns="0" rtlCol="0" anchor="t">
            <a:spAutoFit/>
          </a:bodyPr>
          <a:lstStyle/>
          <a:p>
            <a:pPr algn="just">
              <a:lnSpc>
                <a:spcPts val="5189"/>
              </a:lnSpc>
            </a:pPr>
            <a:r>
              <a:rPr lang="en-US" sz="3707" dirty="0">
                <a:solidFill>
                  <a:srgbClr val="FFFFFF"/>
                </a:solidFill>
                <a:latin typeface="Helvetica World"/>
                <a:ea typeface="Helvetica World"/>
                <a:cs typeface="Helvetica World"/>
                <a:sym typeface="Helvetica World"/>
              </a:rPr>
              <a:t>Software Examples:</a:t>
            </a:r>
          </a:p>
          <a:p>
            <a:pPr marL="800361" lvl="1" indent="-400181" algn="just">
              <a:lnSpc>
                <a:spcPts val="5189"/>
              </a:lnSpc>
              <a:buFont typeface="Arial"/>
              <a:buChar char="•"/>
            </a:pPr>
            <a:r>
              <a:rPr lang="en-US" sz="3707" b="1" dirty="0">
                <a:solidFill>
                  <a:srgbClr val="FFFFFF"/>
                </a:solidFill>
                <a:latin typeface="Helvetica World Bold"/>
                <a:ea typeface="Helvetica World Bold"/>
                <a:cs typeface="Helvetica World Bold"/>
                <a:sym typeface="Helvetica World Bold"/>
              </a:rPr>
              <a:t>Microsoft Excel</a:t>
            </a:r>
            <a:r>
              <a:rPr lang="en-US" sz="3707" dirty="0">
                <a:solidFill>
                  <a:srgbClr val="FFFFFF"/>
                </a:solidFill>
                <a:latin typeface="Helvetica World"/>
                <a:ea typeface="Helvetica World"/>
                <a:cs typeface="Helvetica World"/>
                <a:sym typeface="Helvetica World"/>
              </a:rPr>
              <a:t>: Project management and organizational tools that help researchers plan timelines, track progress, and ensure all research steps are executed in an orderly fashion.</a:t>
            </a:r>
          </a:p>
        </p:txBody>
      </p:sp>
      <p:grpSp>
        <p:nvGrpSpPr>
          <p:cNvPr id="18" name="Group 21">
            <a:extLst>
              <a:ext uri="{FF2B5EF4-FFF2-40B4-BE49-F238E27FC236}">
                <a16:creationId xmlns:a16="http://schemas.microsoft.com/office/drawing/2014/main" id="{20BB26AF-67AD-7B2D-BF5A-021466D1E7EF}"/>
              </a:ext>
            </a:extLst>
          </p:cNvPr>
          <p:cNvGrpSpPr/>
          <p:nvPr/>
        </p:nvGrpSpPr>
        <p:grpSpPr>
          <a:xfrm>
            <a:off x="14008606" y="869460"/>
            <a:ext cx="3341599" cy="3562127"/>
            <a:chOff x="0" y="0"/>
            <a:chExt cx="6532433" cy="6621279"/>
          </a:xfrm>
        </p:grpSpPr>
        <p:sp>
          <p:nvSpPr>
            <p:cNvPr id="19" name="Freeform 22">
              <a:extLst>
                <a:ext uri="{FF2B5EF4-FFF2-40B4-BE49-F238E27FC236}">
                  <a16:creationId xmlns:a16="http://schemas.microsoft.com/office/drawing/2014/main" id="{CCECF75E-7391-EED7-6170-3A24431B154F}"/>
                </a:ext>
              </a:extLst>
            </p:cNvPr>
            <p:cNvSpPr/>
            <p:nvPr/>
          </p:nvSpPr>
          <p:spPr>
            <a:xfrm>
              <a:off x="0" y="602507"/>
              <a:ext cx="6083957" cy="6018772"/>
            </a:xfrm>
            <a:custGeom>
              <a:avLst/>
              <a:gdLst/>
              <a:ahLst/>
              <a:cxnLst/>
              <a:rect l="l" t="t" r="r" b="b"/>
              <a:pathLst>
                <a:path w="6083957" h="6018772">
                  <a:moveTo>
                    <a:pt x="0" y="0"/>
                  </a:moveTo>
                  <a:lnTo>
                    <a:pt x="6083957" y="0"/>
                  </a:lnTo>
                  <a:lnTo>
                    <a:pt x="6083957" y="6018772"/>
                  </a:lnTo>
                  <a:lnTo>
                    <a:pt x="0" y="6018772"/>
                  </a:lnTo>
                  <a:lnTo>
                    <a:pt x="0" y="0"/>
                  </a:lnTo>
                  <a:close/>
                </a:path>
              </a:pathLst>
            </a:custGeom>
            <a:blipFill>
              <a:blip r:embed="rId10"/>
              <a:stretch>
                <a:fillRect/>
              </a:stretch>
            </a:blipFill>
          </p:spPr>
          <p:txBody>
            <a:bodyPr/>
            <a:lstStyle/>
            <a:p>
              <a:endParaRPr lang="en-PH"/>
            </a:p>
          </p:txBody>
        </p:sp>
        <p:sp>
          <p:nvSpPr>
            <p:cNvPr id="20" name="Freeform 23">
              <a:extLst>
                <a:ext uri="{FF2B5EF4-FFF2-40B4-BE49-F238E27FC236}">
                  <a16:creationId xmlns:a16="http://schemas.microsoft.com/office/drawing/2014/main" id="{7D508E08-C8CF-AB6D-E63F-C78CAAEF76CE}"/>
                </a:ext>
              </a:extLst>
            </p:cNvPr>
            <p:cNvSpPr/>
            <p:nvPr/>
          </p:nvSpPr>
          <p:spPr>
            <a:xfrm>
              <a:off x="3576167" y="0"/>
              <a:ext cx="2956266" cy="1936354"/>
            </a:xfrm>
            <a:custGeom>
              <a:avLst/>
              <a:gdLst/>
              <a:ahLst/>
              <a:cxnLst/>
              <a:rect l="l" t="t" r="r" b="b"/>
              <a:pathLst>
                <a:path w="2956266" h="1936354">
                  <a:moveTo>
                    <a:pt x="0" y="0"/>
                  </a:moveTo>
                  <a:lnTo>
                    <a:pt x="2956266" y="0"/>
                  </a:lnTo>
                  <a:lnTo>
                    <a:pt x="2956266" y="1936354"/>
                  </a:lnTo>
                  <a:lnTo>
                    <a:pt x="0" y="193635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H"/>
            </a:p>
          </p:txBody>
        </p:sp>
      </p:grpSp>
    </p:spTree>
    <p:extLst>
      <p:ext uri="{BB962C8B-B14F-4D97-AF65-F5344CB8AC3E}">
        <p14:creationId xmlns:p14="http://schemas.microsoft.com/office/powerpoint/2010/main" val="2562376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5EB687F8-D06F-28C6-2FC7-0D607A67D8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7009" y="2705100"/>
            <a:ext cx="456991" cy="8905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1B805B6-7B1C-000B-1C8B-E6DE6B82CD3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0FDC468-D697-6778-0824-E78F1CD330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Untitled6 20240705033129">
            <a:extLst>
              <a:ext uri="{FF2B5EF4-FFF2-40B4-BE49-F238E27FC236}">
                <a16:creationId xmlns:a16="http://schemas.microsoft.com/office/drawing/2014/main" id="{BF77CF52-8DC9-2A25-13D0-2D99F8AB2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1D42A8A-5E18-0F14-9533-B5BB8A42EB6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BB9C93E-84AF-1ABA-8DDF-69C4DE464EC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51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AED75B9-A541-B23F-E167-597D40A95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61" y="1111727"/>
            <a:ext cx="4336439" cy="8091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C9DE4D7-6542-0CD4-592D-321BA9FBF093}"/>
              </a:ext>
            </a:extLst>
          </p:cNvPr>
          <p:cNvSpPr/>
          <p:nvPr/>
        </p:nvSpPr>
        <p:spPr>
          <a:xfrm>
            <a:off x="8381999" y="571500"/>
            <a:ext cx="762001" cy="4638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F357513-62A9-C3CF-15E5-881F7EFDEF1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oup 15">
            <a:extLst>
              <a:ext uri="{FF2B5EF4-FFF2-40B4-BE49-F238E27FC236}">
                <a16:creationId xmlns:a16="http://schemas.microsoft.com/office/drawing/2014/main" id="{CD5DFD02-5F49-30E6-7CF5-2F359F0DC75C}"/>
              </a:ext>
            </a:extLst>
          </p:cNvPr>
          <p:cNvGrpSpPr/>
          <p:nvPr/>
        </p:nvGrpSpPr>
        <p:grpSpPr>
          <a:xfrm>
            <a:off x="6582428" y="-212453"/>
            <a:ext cx="4467780" cy="1922458"/>
            <a:chOff x="0" y="-85725"/>
            <a:chExt cx="812800" cy="682783"/>
          </a:xfrm>
        </p:grpSpPr>
        <p:sp>
          <p:nvSpPr>
            <p:cNvPr id="23" name="Freeform 16">
              <a:extLst>
                <a:ext uri="{FF2B5EF4-FFF2-40B4-BE49-F238E27FC236}">
                  <a16:creationId xmlns:a16="http://schemas.microsoft.com/office/drawing/2014/main" id="{34BB9481-7338-3CE3-F49F-5CD52B390F28}"/>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4" name="TextBox 17">
              <a:extLst>
                <a:ext uri="{FF2B5EF4-FFF2-40B4-BE49-F238E27FC236}">
                  <a16:creationId xmlns:a16="http://schemas.microsoft.com/office/drawing/2014/main" id="{DE089BA2-6BAA-AD68-3567-1C94C5DC451C}"/>
                </a:ext>
              </a:extLst>
            </p:cNvPr>
            <p:cNvSpPr txBox="1"/>
            <p:nvPr/>
          </p:nvSpPr>
          <p:spPr>
            <a:xfrm>
              <a:off x="114300" y="-85725"/>
              <a:ext cx="584200" cy="682783"/>
            </a:xfrm>
            <a:prstGeom prst="rect">
              <a:avLst/>
            </a:prstGeom>
          </p:spPr>
          <p:txBody>
            <a:bodyPr lIns="50800" tIns="50800" rIns="50800" bIns="50800" rtlCol="0" anchor="ctr"/>
            <a:lstStyle/>
            <a:p>
              <a:pPr algn="ctr"/>
              <a:r>
                <a:rPr lang="en-US" sz="3200" dirty="0">
                  <a:solidFill>
                    <a:srgbClr val="FFFFFF"/>
                  </a:solidFill>
                  <a:latin typeface="Helvetica World"/>
                  <a:ea typeface="Helvetica World"/>
                  <a:cs typeface="Helvetica World"/>
                  <a:sym typeface="Helvetica World"/>
                </a:rPr>
                <a:t>Design and Planning phase</a:t>
              </a:r>
            </a:p>
          </p:txBody>
        </p:sp>
      </p:grpSp>
      <p:sp>
        <p:nvSpPr>
          <p:cNvPr id="9" name="Freeform 6">
            <a:extLst>
              <a:ext uri="{FF2B5EF4-FFF2-40B4-BE49-F238E27FC236}">
                <a16:creationId xmlns:a16="http://schemas.microsoft.com/office/drawing/2014/main" id="{A1A85E1C-618F-B86D-98D7-9E70735073DE}"/>
              </a:ext>
            </a:extLst>
          </p:cNvPr>
          <p:cNvSpPr/>
          <p:nvPr/>
        </p:nvSpPr>
        <p:spPr>
          <a:xfrm>
            <a:off x="6639700" y="3944775"/>
            <a:ext cx="8124271" cy="5193995"/>
          </a:xfrm>
          <a:custGeom>
            <a:avLst/>
            <a:gdLst/>
            <a:ahLst/>
            <a:cxnLst/>
            <a:rect l="l" t="t" r="r" b="b"/>
            <a:pathLst>
              <a:path w="8977629" h="5193995">
                <a:moveTo>
                  <a:pt x="0" y="0"/>
                </a:moveTo>
                <a:lnTo>
                  <a:pt x="8977629" y="0"/>
                </a:lnTo>
                <a:lnTo>
                  <a:pt x="8977629" y="5193994"/>
                </a:lnTo>
                <a:lnTo>
                  <a:pt x="0" y="5193994"/>
                </a:lnTo>
                <a:lnTo>
                  <a:pt x="0" y="0"/>
                </a:lnTo>
                <a:close/>
              </a:path>
            </a:pathLst>
          </a:custGeom>
          <a:blipFill>
            <a:blip r:embed="rId9"/>
            <a:stretch>
              <a:fillRect l="-18956" t="-57234" r="-18641" b="-34342"/>
            </a:stretch>
          </a:blipFill>
        </p:spPr>
        <p:txBody>
          <a:bodyPr/>
          <a:lstStyle/>
          <a:p>
            <a:endParaRPr lang="en-PH"/>
          </a:p>
        </p:txBody>
      </p:sp>
      <p:sp>
        <p:nvSpPr>
          <p:cNvPr id="10" name="Freeform 7">
            <a:extLst>
              <a:ext uri="{FF2B5EF4-FFF2-40B4-BE49-F238E27FC236}">
                <a16:creationId xmlns:a16="http://schemas.microsoft.com/office/drawing/2014/main" id="{E48778BE-CDE8-AB50-60D5-B07BD1C7C0CD}"/>
              </a:ext>
            </a:extLst>
          </p:cNvPr>
          <p:cNvSpPr/>
          <p:nvPr/>
        </p:nvSpPr>
        <p:spPr>
          <a:xfrm>
            <a:off x="3232844" y="3944775"/>
            <a:ext cx="3083021" cy="1515114"/>
          </a:xfrm>
          <a:custGeom>
            <a:avLst/>
            <a:gdLst/>
            <a:ahLst/>
            <a:cxnLst/>
            <a:rect l="l" t="t" r="r" b="b"/>
            <a:pathLst>
              <a:path w="3406856" h="1515114">
                <a:moveTo>
                  <a:pt x="0" y="0"/>
                </a:moveTo>
                <a:lnTo>
                  <a:pt x="3406856" y="0"/>
                </a:lnTo>
                <a:lnTo>
                  <a:pt x="3406856" y="1515114"/>
                </a:lnTo>
                <a:lnTo>
                  <a:pt x="0" y="1515114"/>
                </a:lnTo>
                <a:lnTo>
                  <a:pt x="0" y="0"/>
                </a:lnTo>
                <a:close/>
              </a:path>
            </a:pathLst>
          </a:custGeom>
          <a:blipFill>
            <a:blip r:embed="rId10"/>
            <a:stretch>
              <a:fillRect l="-12023" t="-49548" r="-16527" b="-43155"/>
            </a:stretch>
          </a:blipFill>
        </p:spPr>
        <p:txBody>
          <a:bodyPr/>
          <a:lstStyle/>
          <a:p>
            <a:endParaRPr lang="en-PH"/>
          </a:p>
        </p:txBody>
      </p:sp>
      <p:sp>
        <p:nvSpPr>
          <p:cNvPr id="11" name="TextBox 21">
            <a:extLst>
              <a:ext uri="{FF2B5EF4-FFF2-40B4-BE49-F238E27FC236}">
                <a16:creationId xmlns:a16="http://schemas.microsoft.com/office/drawing/2014/main" id="{062A5404-458D-ED9A-0B62-0CCD389ADBEB}"/>
              </a:ext>
            </a:extLst>
          </p:cNvPr>
          <p:cNvSpPr txBox="1"/>
          <p:nvPr/>
        </p:nvSpPr>
        <p:spPr>
          <a:xfrm>
            <a:off x="1162494" y="1035385"/>
            <a:ext cx="15963012" cy="2652215"/>
          </a:xfrm>
          <a:prstGeom prst="rect">
            <a:avLst/>
          </a:prstGeom>
        </p:spPr>
        <p:txBody>
          <a:bodyPr wrap="square" lIns="0" tIns="0" rIns="0" bIns="0" rtlCol="0" anchor="t">
            <a:spAutoFit/>
          </a:bodyPr>
          <a:lstStyle/>
          <a:p>
            <a:pPr algn="just">
              <a:lnSpc>
                <a:spcPts val="5189"/>
              </a:lnSpc>
            </a:pPr>
            <a:r>
              <a:rPr lang="en-US" sz="3707" dirty="0">
                <a:solidFill>
                  <a:srgbClr val="FFFFFF"/>
                </a:solidFill>
                <a:latin typeface="Helvetica World"/>
                <a:ea typeface="Helvetica World"/>
                <a:cs typeface="Helvetica World"/>
                <a:sym typeface="Helvetica World"/>
              </a:rPr>
              <a:t>Software Examples:</a:t>
            </a:r>
          </a:p>
          <a:p>
            <a:pPr marL="800361" lvl="1" indent="-400181" algn="just">
              <a:lnSpc>
                <a:spcPts val="5189"/>
              </a:lnSpc>
              <a:buFont typeface="Arial"/>
              <a:buChar char="•"/>
            </a:pPr>
            <a:r>
              <a:rPr lang="en-US" sz="3707" b="1" dirty="0">
                <a:solidFill>
                  <a:srgbClr val="FFFFFF"/>
                </a:solidFill>
                <a:latin typeface="Helvetica World Bold"/>
                <a:ea typeface="Helvetica World Bold"/>
                <a:cs typeface="Helvetica World Bold"/>
                <a:sym typeface="Helvetica World Bold"/>
              </a:rPr>
              <a:t>Google Forms: </a:t>
            </a:r>
            <a:r>
              <a:rPr lang="en-US" sz="3707" dirty="0">
                <a:solidFill>
                  <a:srgbClr val="FFFFFF"/>
                </a:solidFill>
                <a:latin typeface="Helvetica World"/>
                <a:ea typeface="Helvetica World"/>
                <a:cs typeface="Helvetica World"/>
                <a:sym typeface="Helvetica World"/>
              </a:rPr>
              <a:t>Google Forms streamlines data collection by allowing researchers to create, distribute, and analyze surveys and questionnaires efficiently.</a:t>
            </a:r>
          </a:p>
        </p:txBody>
      </p:sp>
    </p:spTree>
    <p:extLst>
      <p:ext uri="{BB962C8B-B14F-4D97-AF65-F5344CB8AC3E}">
        <p14:creationId xmlns:p14="http://schemas.microsoft.com/office/powerpoint/2010/main" val="2403288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AED75B9-A541-B23F-E167-597D40A95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61" y="1111727"/>
            <a:ext cx="4336439" cy="8091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C9DE4D7-6542-0CD4-592D-321BA9FBF093}"/>
              </a:ext>
            </a:extLst>
          </p:cNvPr>
          <p:cNvSpPr/>
          <p:nvPr/>
        </p:nvSpPr>
        <p:spPr>
          <a:xfrm>
            <a:off x="8381999" y="571500"/>
            <a:ext cx="762001" cy="46388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FF357513-62A9-C3CF-15E5-881F7EFDEF1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oup 15">
            <a:extLst>
              <a:ext uri="{FF2B5EF4-FFF2-40B4-BE49-F238E27FC236}">
                <a16:creationId xmlns:a16="http://schemas.microsoft.com/office/drawing/2014/main" id="{CD5DFD02-5F49-30E6-7CF5-2F359F0DC75C}"/>
              </a:ext>
            </a:extLst>
          </p:cNvPr>
          <p:cNvGrpSpPr/>
          <p:nvPr/>
        </p:nvGrpSpPr>
        <p:grpSpPr>
          <a:xfrm>
            <a:off x="6582428" y="-212453"/>
            <a:ext cx="4467780" cy="1922458"/>
            <a:chOff x="0" y="-85725"/>
            <a:chExt cx="812800" cy="682783"/>
          </a:xfrm>
        </p:grpSpPr>
        <p:sp>
          <p:nvSpPr>
            <p:cNvPr id="23" name="Freeform 16">
              <a:extLst>
                <a:ext uri="{FF2B5EF4-FFF2-40B4-BE49-F238E27FC236}">
                  <a16:creationId xmlns:a16="http://schemas.microsoft.com/office/drawing/2014/main" id="{34BB9481-7338-3CE3-F49F-5CD52B390F28}"/>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4" name="TextBox 17">
              <a:extLst>
                <a:ext uri="{FF2B5EF4-FFF2-40B4-BE49-F238E27FC236}">
                  <a16:creationId xmlns:a16="http://schemas.microsoft.com/office/drawing/2014/main" id="{DE089BA2-6BAA-AD68-3567-1C94C5DC451C}"/>
                </a:ext>
              </a:extLst>
            </p:cNvPr>
            <p:cNvSpPr txBox="1"/>
            <p:nvPr/>
          </p:nvSpPr>
          <p:spPr>
            <a:xfrm>
              <a:off x="114300" y="-85725"/>
              <a:ext cx="584200" cy="682783"/>
            </a:xfrm>
            <a:prstGeom prst="rect">
              <a:avLst/>
            </a:prstGeom>
          </p:spPr>
          <p:txBody>
            <a:bodyPr lIns="50800" tIns="50800" rIns="50800" bIns="50800" rtlCol="0" anchor="ctr"/>
            <a:lstStyle/>
            <a:p>
              <a:pPr algn="ctr"/>
              <a:r>
                <a:rPr lang="en-US" sz="3200" dirty="0">
                  <a:solidFill>
                    <a:srgbClr val="FFFFFF"/>
                  </a:solidFill>
                  <a:latin typeface="Helvetica World"/>
                  <a:ea typeface="Helvetica World"/>
                  <a:cs typeface="Helvetica World"/>
                  <a:sym typeface="Helvetica World"/>
                </a:rPr>
                <a:t>Design and Planning phase</a:t>
              </a:r>
            </a:p>
          </p:txBody>
        </p:sp>
      </p:grpSp>
      <p:sp>
        <p:nvSpPr>
          <p:cNvPr id="12" name="Freeform 19">
            <a:extLst>
              <a:ext uri="{FF2B5EF4-FFF2-40B4-BE49-F238E27FC236}">
                <a16:creationId xmlns:a16="http://schemas.microsoft.com/office/drawing/2014/main" id="{2B472AD8-8C3C-D971-3880-586C707AF2A1}"/>
              </a:ext>
            </a:extLst>
          </p:cNvPr>
          <p:cNvSpPr/>
          <p:nvPr/>
        </p:nvSpPr>
        <p:spPr>
          <a:xfrm>
            <a:off x="4313191" y="3706420"/>
            <a:ext cx="10312075" cy="5594045"/>
          </a:xfrm>
          <a:custGeom>
            <a:avLst/>
            <a:gdLst/>
            <a:ahLst/>
            <a:cxnLst/>
            <a:rect l="l" t="t" r="r" b="b"/>
            <a:pathLst>
              <a:path w="10826121" h="5594045">
                <a:moveTo>
                  <a:pt x="0" y="0"/>
                </a:moveTo>
                <a:lnTo>
                  <a:pt x="10826122" y="0"/>
                </a:lnTo>
                <a:lnTo>
                  <a:pt x="10826122" y="5594044"/>
                </a:lnTo>
                <a:lnTo>
                  <a:pt x="0" y="5594044"/>
                </a:lnTo>
                <a:lnTo>
                  <a:pt x="0" y="0"/>
                </a:lnTo>
                <a:close/>
              </a:path>
            </a:pathLst>
          </a:custGeom>
          <a:blipFill>
            <a:blip r:embed="rId9"/>
            <a:stretch>
              <a:fillRect t="-9928" b="-9928"/>
            </a:stretch>
          </a:blipFill>
        </p:spPr>
        <p:txBody>
          <a:bodyPr/>
          <a:lstStyle/>
          <a:p>
            <a:endParaRPr lang="en-PH"/>
          </a:p>
        </p:txBody>
      </p:sp>
      <p:sp>
        <p:nvSpPr>
          <p:cNvPr id="13" name="TextBox 20">
            <a:extLst>
              <a:ext uri="{FF2B5EF4-FFF2-40B4-BE49-F238E27FC236}">
                <a16:creationId xmlns:a16="http://schemas.microsoft.com/office/drawing/2014/main" id="{7BE449D2-5763-9E28-3E96-F779DC5EF1B6}"/>
              </a:ext>
            </a:extLst>
          </p:cNvPr>
          <p:cNvSpPr txBox="1"/>
          <p:nvPr/>
        </p:nvSpPr>
        <p:spPr>
          <a:xfrm>
            <a:off x="1002240" y="1454255"/>
            <a:ext cx="16295160" cy="1994990"/>
          </a:xfrm>
          <a:prstGeom prst="rect">
            <a:avLst/>
          </a:prstGeom>
        </p:spPr>
        <p:txBody>
          <a:bodyPr wrap="square" lIns="0" tIns="0" rIns="0" bIns="0" rtlCol="0" anchor="t">
            <a:spAutoFit/>
          </a:bodyPr>
          <a:lstStyle/>
          <a:p>
            <a:pPr algn="just">
              <a:lnSpc>
                <a:spcPts val="5189"/>
              </a:lnSpc>
            </a:pPr>
            <a:r>
              <a:rPr lang="en-US" sz="3707">
                <a:solidFill>
                  <a:srgbClr val="FFFFFF"/>
                </a:solidFill>
                <a:latin typeface="Helvetica World"/>
                <a:ea typeface="Helvetica World"/>
                <a:cs typeface="Helvetica World"/>
                <a:sym typeface="Helvetica World"/>
              </a:rPr>
              <a:t>Software Examples:</a:t>
            </a:r>
          </a:p>
          <a:p>
            <a:pPr marL="800361" lvl="1" indent="-400181" algn="just">
              <a:lnSpc>
                <a:spcPts val="5189"/>
              </a:lnSpc>
              <a:buFont typeface="Arial"/>
              <a:buChar char="•"/>
            </a:pPr>
            <a:r>
              <a:rPr lang="en-US" sz="3707" b="1">
                <a:solidFill>
                  <a:srgbClr val="FFFFFF"/>
                </a:solidFill>
                <a:latin typeface="Helvetica World Bold"/>
                <a:ea typeface="Helvetica World Bold"/>
                <a:cs typeface="Helvetica World Bold"/>
                <a:sym typeface="Helvetica World Bold"/>
              </a:rPr>
              <a:t>Tableau: </a:t>
            </a:r>
            <a:r>
              <a:rPr lang="en-US" sz="3707">
                <a:solidFill>
                  <a:srgbClr val="FFFFFF"/>
                </a:solidFill>
                <a:latin typeface="Helvetica World"/>
                <a:ea typeface="Helvetica World"/>
                <a:cs typeface="Helvetica World"/>
                <a:sym typeface="Helvetica World"/>
              </a:rPr>
              <a:t>It creates interactive dashboards that help in exploring complex data trends and patterns.</a:t>
            </a:r>
          </a:p>
        </p:txBody>
      </p:sp>
    </p:spTree>
    <p:extLst>
      <p:ext uri="{BB962C8B-B14F-4D97-AF65-F5344CB8AC3E}">
        <p14:creationId xmlns:p14="http://schemas.microsoft.com/office/powerpoint/2010/main" val="2381916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a:extLst>
              <a:ext uri="{FF2B5EF4-FFF2-40B4-BE49-F238E27FC236}">
                <a16:creationId xmlns:a16="http://schemas.microsoft.com/office/drawing/2014/main" id="{B7FE141F-2DDF-93B5-EFD2-F81EB657F8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24264" y="2095500"/>
            <a:ext cx="619736" cy="121604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a:extLst>
              <a:ext uri="{FF2B5EF4-FFF2-40B4-BE49-F238E27FC236}">
                <a16:creationId xmlns:a16="http://schemas.microsoft.com/office/drawing/2014/main" id="{2AED75B9-A541-B23F-E167-597D40A95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7585" y="1097574"/>
            <a:ext cx="4336439" cy="809185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FF357513-62A9-C3CF-15E5-881F7EFDEF11}"/>
              </a:ext>
            </a:extLst>
          </p:cNvPr>
          <p:cNvSpPr/>
          <p:nvPr/>
        </p:nvSpPr>
        <p:spPr>
          <a:xfrm>
            <a:off x="8115298" y="5036542"/>
            <a:ext cx="1295401" cy="526074"/>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2" name="Group 15">
            <a:extLst>
              <a:ext uri="{FF2B5EF4-FFF2-40B4-BE49-F238E27FC236}">
                <a16:creationId xmlns:a16="http://schemas.microsoft.com/office/drawing/2014/main" id="{CD5DFD02-5F49-30E6-7CF5-2F359F0DC75C}"/>
              </a:ext>
            </a:extLst>
          </p:cNvPr>
          <p:cNvGrpSpPr/>
          <p:nvPr/>
        </p:nvGrpSpPr>
        <p:grpSpPr>
          <a:xfrm>
            <a:off x="6567209" y="4165006"/>
            <a:ext cx="4467780" cy="1922458"/>
            <a:chOff x="0" y="-85725"/>
            <a:chExt cx="812800" cy="682783"/>
          </a:xfrm>
        </p:grpSpPr>
        <p:sp>
          <p:nvSpPr>
            <p:cNvPr id="23" name="Freeform 16">
              <a:extLst>
                <a:ext uri="{FF2B5EF4-FFF2-40B4-BE49-F238E27FC236}">
                  <a16:creationId xmlns:a16="http://schemas.microsoft.com/office/drawing/2014/main" id="{34BB9481-7338-3CE3-F49F-5CD52B390F28}"/>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4" name="TextBox 17">
              <a:extLst>
                <a:ext uri="{FF2B5EF4-FFF2-40B4-BE49-F238E27FC236}">
                  <a16:creationId xmlns:a16="http://schemas.microsoft.com/office/drawing/2014/main" id="{DE089BA2-6BAA-AD68-3567-1C94C5DC451C}"/>
                </a:ext>
              </a:extLst>
            </p:cNvPr>
            <p:cNvSpPr txBox="1"/>
            <p:nvPr/>
          </p:nvSpPr>
          <p:spPr>
            <a:xfrm>
              <a:off x="114300" y="-85725"/>
              <a:ext cx="584200" cy="682783"/>
            </a:xfrm>
            <a:prstGeom prst="rect">
              <a:avLst/>
            </a:prstGeom>
          </p:spPr>
          <p:txBody>
            <a:bodyPr lIns="50800" tIns="50800" rIns="50800" bIns="50800" rtlCol="0" anchor="ctr"/>
            <a:lstStyle/>
            <a:p>
              <a:pPr algn="ctr"/>
              <a:r>
                <a:rPr lang="en-US" sz="3200" dirty="0">
                  <a:solidFill>
                    <a:srgbClr val="FFFFFF"/>
                  </a:solidFill>
                  <a:latin typeface="Helvetica World"/>
                  <a:ea typeface="Helvetica World"/>
                  <a:cs typeface="Helvetica World"/>
                  <a:sym typeface="Helvetica World"/>
                </a:rPr>
                <a:t>Design and Planning phase</a:t>
              </a:r>
            </a:p>
          </p:txBody>
        </p:sp>
      </p:grpSp>
    </p:spTree>
    <p:extLst>
      <p:ext uri="{BB962C8B-B14F-4D97-AF65-F5344CB8AC3E}">
        <p14:creationId xmlns:p14="http://schemas.microsoft.com/office/powerpoint/2010/main" val="1183092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24264" y="2095500"/>
            <a:ext cx="619736" cy="121604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06145AD4-7DD4-A6F7-341E-95631FC1E43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9" name="Group 3">
            <a:extLst>
              <a:ext uri="{FF2B5EF4-FFF2-40B4-BE49-F238E27FC236}">
                <a16:creationId xmlns:a16="http://schemas.microsoft.com/office/drawing/2014/main" id="{EF4EE9D0-5BEF-87EE-99D9-FA3859D48E45}"/>
              </a:ext>
            </a:extLst>
          </p:cNvPr>
          <p:cNvGrpSpPr/>
          <p:nvPr/>
        </p:nvGrpSpPr>
        <p:grpSpPr>
          <a:xfrm>
            <a:off x="6792401" y="3777855"/>
            <a:ext cx="4467780" cy="3839499"/>
            <a:chOff x="0" y="0"/>
            <a:chExt cx="812800" cy="698500"/>
          </a:xfrm>
        </p:grpSpPr>
        <p:sp>
          <p:nvSpPr>
            <p:cNvPr id="10" name="Freeform 4">
              <a:extLst>
                <a:ext uri="{FF2B5EF4-FFF2-40B4-BE49-F238E27FC236}">
                  <a16:creationId xmlns:a16="http://schemas.microsoft.com/office/drawing/2014/main" id="{F8CAA23F-555C-0430-E5D4-07351E8278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1" name="TextBox 5">
              <a:extLst>
                <a:ext uri="{FF2B5EF4-FFF2-40B4-BE49-F238E27FC236}">
                  <a16:creationId xmlns:a16="http://schemas.microsoft.com/office/drawing/2014/main" id="{13D3B2FD-21E2-CCA5-22DE-F1C55EB4A123}"/>
                </a:ext>
              </a:extLst>
            </p:cNvPr>
            <p:cNvSpPr txBox="1"/>
            <p:nvPr/>
          </p:nvSpPr>
          <p:spPr>
            <a:xfrm>
              <a:off x="114300" y="-85725"/>
              <a:ext cx="584200" cy="784225"/>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Empirical phase</a:t>
              </a:r>
            </a:p>
          </p:txBody>
        </p:sp>
      </p:grpSp>
      <p:grpSp>
        <p:nvGrpSpPr>
          <p:cNvPr id="12" name="Group 9">
            <a:extLst>
              <a:ext uri="{FF2B5EF4-FFF2-40B4-BE49-F238E27FC236}">
                <a16:creationId xmlns:a16="http://schemas.microsoft.com/office/drawing/2014/main" id="{0B02B062-936E-C534-963F-8E7DDC2F3755}"/>
              </a:ext>
            </a:extLst>
          </p:cNvPr>
          <p:cNvGrpSpPr/>
          <p:nvPr/>
        </p:nvGrpSpPr>
        <p:grpSpPr>
          <a:xfrm>
            <a:off x="10284372" y="5976407"/>
            <a:ext cx="4892429" cy="3281893"/>
            <a:chOff x="0" y="0"/>
            <a:chExt cx="890054" cy="597058"/>
          </a:xfrm>
        </p:grpSpPr>
        <p:sp>
          <p:nvSpPr>
            <p:cNvPr id="13" name="Freeform 10">
              <a:extLst>
                <a:ext uri="{FF2B5EF4-FFF2-40B4-BE49-F238E27FC236}">
                  <a16:creationId xmlns:a16="http://schemas.microsoft.com/office/drawing/2014/main" id="{8F10D7D1-185A-37EA-611C-344D456385EF}"/>
                </a:ext>
              </a:extLst>
            </p:cNvPr>
            <p:cNvSpPr/>
            <p:nvPr/>
          </p:nvSpPr>
          <p:spPr>
            <a:xfrm>
              <a:off x="0" y="0"/>
              <a:ext cx="890054" cy="597058"/>
            </a:xfrm>
            <a:custGeom>
              <a:avLst/>
              <a:gdLst/>
              <a:ahLst/>
              <a:cxnLst/>
              <a:rect l="l" t="t" r="r" b="b"/>
              <a:pathLst>
                <a:path w="890054" h="597058">
                  <a:moveTo>
                    <a:pt x="890054" y="298529"/>
                  </a:moveTo>
                  <a:lnTo>
                    <a:pt x="686854" y="597058"/>
                  </a:lnTo>
                  <a:lnTo>
                    <a:pt x="203200" y="597058"/>
                  </a:lnTo>
                  <a:lnTo>
                    <a:pt x="0" y="298529"/>
                  </a:lnTo>
                  <a:lnTo>
                    <a:pt x="203200" y="0"/>
                  </a:lnTo>
                  <a:lnTo>
                    <a:pt x="686854" y="0"/>
                  </a:lnTo>
                  <a:lnTo>
                    <a:pt x="890054"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4" name="TextBox 11">
              <a:extLst>
                <a:ext uri="{FF2B5EF4-FFF2-40B4-BE49-F238E27FC236}">
                  <a16:creationId xmlns:a16="http://schemas.microsoft.com/office/drawing/2014/main" id="{4AE90413-DD09-9972-F40C-6A989A3A4C7E}"/>
                </a:ext>
              </a:extLst>
            </p:cNvPr>
            <p:cNvSpPr txBox="1"/>
            <p:nvPr/>
          </p:nvSpPr>
          <p:spPr>
            <a:xfrm>
              <a:off x="114300" y="-76200"/>
              <a:ext cx="661454" cy="673258"/>
            </a:xfrm>
            <a:prstGeom prst="rect">
              <a:avLst/>
            </a:prstGeom>
          </p:spPr>
          <p:txBody>
            <a:bodyPr lIns="50800" tIns="50800" rIns="50800" bIns="50800" rtlCol="0" anchor="ctr"/>
            <a:lstStyle/>
            <a:p>
              <a:pPr algn="ctr">
                <a:lnSpc>
                  <a:spcPts val="5669"/>
                </a:lnSpc>
              </a:pPr>
              <a:r>
                <a:rPr lang="en-US" sz="4049" dirty="0">
                  <a:solidFill>
                    <a:srgbClr val="FFFFFF"/>
                  </a:solidFill>
                  <a:latin typeface="Helvetica World"/>
                  <a:ea typeface="Helvetica World"/>
                  <a:cs typeface="Helvetica World"/>
                  <a:sym typeface="Helvetica World"/>
                </a:rPr>
                <a:t>Dissemination phase</a:t>
              </a:r>
            </a:p>
          </p:txBody>
        </p:sp>
      </p:grpSp>
      <p:grpSp>
        <p:nvGrpSpPr>
          <p:cNvPr id="15" name="Group 12">
            <a:extLst>
              <a:ext uri="{FF2B5EF4-FFF2-40B4-BE49-F238E27FC236}">
                <a16:creationId xmlns:a16="http://schemas.microsoft.com/office/drawing/2014/main" id="{9ACC95DF-98C2-BBA9-2A1F-BB6A122BD345}"/>
              </a:ext>
            </a:extLst>
          </p:cNvPr>
          <p:cNvGrpSpPr/>
          <p:nvPr/>
        </p:nvGrpSpPr>
        <p:grpSpPr>
          <a:xfrm>
            <a:off x="3302599" y="2136908"/>
            <a:ext cx="4467780" cy="3281893"/>
            <a:chOff x="0" y="0"/>
            <a:chExt cx="812800" cy="597058"/>
          </a:xfrm>
        </p:grpSpPr>
        <p:sp>
          <p:nvSpPr>
            <p:cNvPr id="16" name="Freeform 13">
              <a:extLst>
                <a:ext uri="{FF2B5EF4-FFF2-40B4-BE49-F238E27FC236}">
                  <a16:creationId xmlns:a16="http://schemas.microsoft.com/office/drawing/2014/main" id="{96CF1ED0-E074-B8C7-4369-D6E1AFB4AA96}"/>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7" name="TextBox 14">
              <a:extLst>
                <a:ext uri="{FF2B5EF4-FFF2-40B4-BE49-F238E27FC236}">
                  <a16:creationId xmlns:a16="http://schemas.microsoft.com/office/drawing/2014/main" id="{58976A3C-1A0F-E602-3E89-5AB9BDF3BE15}"/>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Conceptual phase</a:t>
              </a:r>
            </a:p>
          </p:txBody>
        </p:sp>
      </p:grpSp>
      <p:grpSp>
        <p:nvGrpSpPr>
          <p:cNvPr id="18" name="Group 15">
            <a:extLst>
              <a:ext uri="{FF2B5EF4-FFF2-40B4-BE49-F238E27FC236}">
                <a16:creationId xmlns:a16="http://schemas.microsoft.com/office/drawing/2014/main" id="{82F87A8F-A07E-C8F2-5877-6F8188E233F2}"/>
              </a:ext>
            </a:extLst>
          </p:cNvPr>
          <p:cNvGrpSpPr/>
          <p:nvPr/>
        </p:nvGrpSpPr>
        <p:grpSpPr>
          <a:xfrm>
            <a:off x="3302599" y="5976407"/>
            <a:ext cx="4467780" cy="3281893"/>
            <a:chOff x="0" y="0"/>
            <a:chExt cx="812800" cy="597058"/>
          </a:xfrm>
        </p:grpSpPr>
        <p:sp>
          <p:nvSpPr>
            <p:cNvPr id="19" name="Freeform 16">
              <a:extLst>
                <a:ext uri="{FF2B5EF4-FFF2-40B4-BE49-F238E27FC236}">
                  <a16:creationId xmlns:a16="http://schemas.microsoft.com/office/drawing/2014/main" id="{AD5609CD-B672-DBE3-81D7-A565D9497002}"/>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0" name="TextBox 17">
              <a:extLst>
                <a:ext uri="{FF2B5EF4-FFF2-40B4-BE49-F238E27FC236}">
                  <a16:creationId xmlns:a16="http://schemas.microsoft.com/office/drawing/2014/main" id="{FA26EC00-2B00-CA23-3EFB-C4032EBB73B0}"/>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Design and Planning phase</a:t>
              </a:r>
            </a:p>
          </p:txBody>
        </p:sp>
      </p:grpSp>
      <p:grpSp>
        <p:nvGrpSpPr>
          <p:cNvPr id="21" name="Group 6">
            <a:extLst>
              <a:ext uri="{FF2B5EF4-FFF2-40B4-BE49-F238E27FC236}">
                <a16:creationId xmlns:a16="http://schemas.microsoft.com/office/drawing/2014/main" id="{4AAE1EBD-2A11-0C7B-EF9E-F4874D5D21D1}"/>
              </a:ext>
            </a:extLst>
          </p:cNvPr>
          <p:cNvGrpSpPr/>
          <p:nvPr/>
        </p:nvGrpSpPr>
        <p:grpSpPr>
          <a:xfrm>
            <a:off x="10284372" y="2136908"/>
            <a:ext cx="4467780" cy="3281893"/>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Analytic phase</a:t>
              </a:r>
            </a:p>
          </p:txBody>
        </p:sp>
      </p:grpSp>
    </p:spTree>
    <p:extLst>
      <p:ext uri="{BB962C8B-B14F-4D97-AF65-F5344CB8AC3E}">
        <p14:creationId xmlns:p14="http://schemas.microsoft.com/office/powerpoint/2010/main" val="1249217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a:extLst>
              <a:ext uri="{FF2B5EF4-FFF2-40B4-BE49-F238E27FC236}">
                <a16:creationId xmlns:a16="http://schemas.microsoft.com/office/drawing/2014/main" id="{F7FCEE25-53DA-D4F5-7C98-32D9D67C1E6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34400" y="2364598"/>
            <a:ext cx="743288" cy="109760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06145AD4-7DD4-A6F7-341E-95631FC1E431}"/>
              </a:ext>
            </a:extLst>
          </p:cNvPr>
          <p:cNvSpPr/>
          <p:nvPr/>
        </p:nvSpPr>
        <p:spPr>
          <a:xfrm>
            <a:off x="8048963" y="5316928"/>
            <a:ext cx="1703331" cy="44569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9" name="Group 3">
            <a:extLst>
              <a:ext uri="{FF2B5EF4-FFF2-40B4-BE49-F238E27FC236}">
                <a16:creationId xmlns:a16="http://schemas.microsoft.com/office/drawing/2014/main" id="{EF4EE9D0-5BEF-87EE-99D9-FA3859D48E45}"/>
              </a:ext>
            </a:extLst>
          </p:cNvPr>
          <p:cNvGrpSpPr/>
          <p:nvPr/>
        </p:nvGrpSpPr>
        <p:grpSpPr>
          <a:xfrm>
            <a:off x="6792401" y="3777855"/>
            <a:ext cx="4467780" cy="3839499"/>
            <a:chOff x="0" y="0"/>
            <a:chExt cx="812800" cy="698500"/>
          </a:xfrm>
        </p:grpSpPr>
        <p:sp>
          <p:nvSpPr>
            <p:cNvPr id="10" name="Freeform 4">
              <a:extLst>
                <a:ext uri="{FF2B5EF4-FFF2-40B4-BE49-F238E27FC236}">
                  <a16:creationId xmlns:a16="http://schemas.microsoft.com/office/drawing/2014/main" id="{F8CAA23F-555C-0430-E5D4-07351E8278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1" name="TextBox 5">
              <a:extLst>
                <a:ext uri="{FF2B5EF4-FFF2-40B4-BE49-F238E27FC236}">
                  <a16:creationId xmlns:a16="http://schemas.microsoft.com/office/drawing/2014/main" id="{13D3B2FD-21E2-CCA5-22DE-F1C55EB4A123}"/>
                </a:ext>
              </a:extLst>
            </p:cNvPr>
            <p:cNvSpPr txBox="1"/>
            <p:nvPr/>
          </p:nvSpPr>
          <p:spPr>
            <a:xfrm>
              <a:off x="114300" y="-85725"/>
              <a:ext cx="584200" cy="784225"/>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Empirical phase</a:t>
              </a:r>
            </a:p>
          </p:txBody>
        </p:sp>
      </p:grpSp>
    </p:spTree>
    <p:extLst>
      <p:ext uri="{BB962C8B-B14F-4D97-AF65-F5344CB8AC3E}">
        <p14:creationId xmlns:p14="http://schemas.microsoft.com/office/powerpoint/2010/main" val="162471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EB5EC026-A0FB-789C-94E1-5043AD3D11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204" y="1473168"/>
            <a:ext cx="6086992" cy="89885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06145AD4-7DD4-A6F7-341E-95631FC1E431}"/>
              </a:ext>
            </a:extLst>
          </p:cNvPr>
          <p:cNvSpPr/>
          <p:nvPr/>
        </p:nvSpPr>
        <p:spPr>
          <a:xfrm>
            <a:off x="7543799" y="571500"/>
            <a:ext cx="2819401" cy="66769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 name="Group 3">
            <a:extLst>
              <a:ext uri="{FF2B5EF4-FFF2-40B4-BE49-F238E27FC236}">
                <a16:creationId xmlns:a16="http://schemas.microsoft.com/office/drawing/2014/main" id="{30E894FC-B328-AD43-4E71-DE96BC3CDF92}"/>
              </a:ext>
            </a:extLst>
          </p:cNvPr>
          <p:cNvGrpSpPr/>
          <p:nvPr/>
        </p:nvGrpSpPr>
        <p:grpSpPr>
          <a:xfrm>
            <a:off x="6705600" y="83426"/>
            <a:ext cx="4467780" cy="1539073"/>
            <a:chOff x="0" y="0"/>
            <a:chExt cx="812800" cy="698500"/>
          </a:xfrm>
        </p:grpSpPr>
        <p:sp>
          <p:nvSpPr>
            <p:cNvPr id="8" name="Freeform 4">
              <a:extLst>
                <a:ext uri="{FF2B5EF4-FFF2-40B4-BE49-F238E27FC236}">
                  <a16:creationId xmlns:a16="http://schemas.microsoft.com/office/drawing/2014/main" id="{88822E54-15F6-11D3-CDED-0323217473E7}"/>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2" name="TextBox 5">
              <a:extLst>
                <a:ext uri="{FF2B5EF4-FFF2-40B4-BE49-F238E27FC236}">
                  <a16:creationId xmlns:a16="http://schemas.microsoft.com/office/drawing/2014/main" id="{9591CE19-1700-72D9-2D21-182F8787164C}"/>
                </a:ext>
              </a:extLst>
            </p:cNvPr>
            <p:cNvSpPr txBox="1"/>
            <p:nvPr/>
          </p:nvSpPr>
          <p:spPr>
            <a:xfrm>
              <a:off x="114300" y="-85725"/>
              <a:ext cx="584200" cy="784225"/>
            </a:xfrm>
            <a:prstGeom prst="rect">
              <a:avLst/>
            </a:prstGeom>
          </p:spPr>
          <p:txBody>
            <a:bodyPr lIns="50800" tIns="50800" rIns="50800" bIns="50800" rtlCol="0" anchor="ctr"/>
            <a:lstStyle/>
            <a:p>
              <a:pPr algn="ctr"/>
              <a:r>
                <a:rPr lang="en-US" sz="4249" dirty="0">
                  <a:solidFill>
                    <a:srgbClr val="FFFFFF"/>
                  </a:solidFill>
                  <a:latin typeface="Helvetica World"/>
                  <a:ea typeface="Helvetica World"/>
                  <a:cs typeface="Helvetica World"/>
                  <a:sym typeface="Helvetica World"/>
                </a:rPr>
                <a:t>Empirical phase</a:t>
              </a:r>
            </a:p>
          </p:txBody>
        </p:sp>
      </p:grpSp>
    </p:spTree>
    <p:extLst>
      <p:ext uri="{BB962C8B-B14F-4D97-AF65-F5344CB8AC3E}">
        <p14:creationId xmlns:p14="http://schemas.microsoft.com/office/powerpoint/2010/main" val="3715742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92485D80-7825-B9B1-7D2C-BEFCD5AB59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2204" y="1473168"/>
            <a:ext cx="6086992" cy="89885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06145AD4-7DD4-A6F7-341E-95631FC1E43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 name="Group 3">
            <a:extLst>
              <a:ext uri="{FF2B5EF4-FFF2-40B4-BE49-F238E27FC236}">
                <a16:creationId xmlns:a16="http://schemas.microsoft.com/office/drawing/2014/main" id="{30E894FC-B328-AD43-4E71-DE96BC3CDF92}"/>
              </a:ext>
            </a:extLst>
          </p:cNvPr>
          <p:cNvGrpSpPr/>
          <p:nvPr/>
        </p:nvGrpSpPr>
        <p:grpSpPr>
          <a:xfrm>
            <a:off x="6705600" y="83426"/>
            <a:ext cx="4467780" cy="1539073"/>
            <a:chOff x="0" y="0"/>
            <a:chExt cx="812800" cy="698500"/>
          </a:xfrm>
        </p:grpSpPr>
        <p:sp>
          <p:nvSpPr>
            <p:cNvPr id="8" name="Freeform 4">
              <a:extLst>
                <a:ext uri="{FF2B5EF4-FFF2-40B4-BE49-F238E27FC236}">
                  <a16:creationId xmlns:a16="http://schemas.microsoft.com/office/drawing/2014/main" id="{88822E54-15F6-11D3-CDED-0323217473E7}"/>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2" name="TextBox 5">
              <a:extLst>
                <a:ext uri="{FF2B5EF4-FFF2-40B4-BE49-F238E27FC236}">
                  <a16:creationId xmlns:a16="http://schemas.microsoft.com/office/drawing/2014/main" id="{9591CE19-1700-72D9-2D21-182F8787164C}"/>
                </a:ext>
              </a:extLst>
            </p:cNvPr>
            <p:cNvSpPr txBox="1"/>
            <p:nvPr/>
          </p:nvSpPr>
          <p:spPr>
            <a:xfrm>
              <a:off x="114300" y="-85725"/>
              <a:ext cx="584200" cy="784225"/>
            </a:xfrm>
            <a:prstGeom prst="rect">
              <a:avLst/>
            </a:prstGeom>
          </p:spPr>
          <p:txBody>
            <a:bodyPr lIns="50800" tIns="50800" rIns="50800" bIns="50800" rtlCol="0" anchor="ctr"/>
            <a:lstStyle/>
            <a:p>
              <a:pPr algn="ctr"/>
              <a:r>
                <a:rPr lang="en-US" sz="4800" dirty="0">
                  <a:solidFill>
                    <a:srgbClr val="FFFFFF"/>
                  </a:solidFill>
                  <a:latin typeface="Helvetica World"/>
                  <a:ea typeface="Helvetica World"/>
                  <a:cs typeface="Helvetica World"/>
                  <a:sym typeface="Helvetica World"/>
                </a:rPr>
                <a:t>Empirical phase</a:t>
              </a:r>
            </a:p>
          </p:txBody>
        </p:sp>
      </p:grpSp>
      <p:grpSp>
        <p:nvGrpSpPr>
          <p:cNvPr id="24" name="Group 17">
            <a:extLst>
              <a:ext uri="{FF2B5EF4-FFF2-40B4-BE49-F238E27FC236}">
                <a16:creationId xmlns:a16="http://schemas.microsoft.com/office/drawing/2014/main" id="{0E3962C9-7A6C-2824-3CEE-AA42AAA72DD0}"/>
              </a:ext>
            </a:extLst>
          </p:cNvPr>
          <p:cNvGrpSpPr/>
          <p:nvPr/>
        </p:nvGrpSpPr>
        <p:grpSpPr>
          <a:xfrm>
            <a:off x="665649" y="1728024"/>
            <a:ext cx="16860350" cy="7159132"/>
            <a:chOff x="544659" y="-357484"/>
            <a:chExt cx="22480467" cy="9545508"/>
          </a:xfrm>
        </p:grpSpPr>
        <p:sp>
          <p:nvSpPr>
            <p:cNvPr id="28" name="TextBox 18">
              <a:extLst>
                <a:ext uri="{FF2B5EF4-FFF2-40B4-BE49-F238E27FC236}">
                  <a16:creationId xmlns:a16="http://schemas.microsoft.com/office/drawing/2014/main" id="{29C38666-DEF6-5E38-83C3-126FCBC9F985}"/>
                </a:ext>
              </a:extLst>
            </p:cNvPr>
            <p:cNvSpPr txBox="1"/>
            <p:nvPr/>
          </p:nvSpPr>
          <p:spPr>
            <a:xfrm>
              <a:off x="544659" y="-357484"/>
              <a:ext cx="16914062" cy="4279390"/>
            </a:xfrm>
            <a:prstGeom prst="rect">
              <a:avLst/>
            </a:prstGeom>
          </p:spPr>
          <p:txBody>
            <a:bodyPr lIns="0" tIns="0" rIns="0" bIns="0" rtlCol="0" anchor="t">
              <a:spAutoFit/>
            </a:bodyPr>
            <a:lstStyle/>
            <a:p>
              <a:pPr marL="954558" lvl="1" indent="-477279" algn="just">
                <a:lnSpc>
                  <a:spcPts val="6189"/>
                </a:lnSpc>
                <a:buFont typeface="Arial"/>
                <a:buChar char="•"/>
              </a:pPr>
              <a:r>
                <a:rPr lang="en-US" sz="4421" dirty="0">
                  <a:solidFill>
                    <a:srgbClr val="FFFFFF"/>
                  </a:solidFill>
                  <a:latin typeface="Helvetica World"/>
                  <a:ea typeface="Helvetica World"/>
                  <a:cs typeface="Helvetica World"/>
                  <a:sym typeface="Helvetica World"/>
                </a:rPr>
                <a:t>It is consist of collecting and preparing the data for analysis.</a:t>
              </a:r>
            </a:p>
            <a:p>
              <a:pPr marL="954558" lvl="1" indent="-477279" algn="just">
                <a:lnSpc>
                  <a:spcPts val="6189"/>
                </a:lnSpc>
                <a:buFont typeface="Arial"/>
                <a:buChar char="•"/>
              </a:pPr>
              <a:r>
                <a:rPr lang="en-US" sz="4421" dirty="0">
                  <a:solidFill>
                    <a:srgbClr val="FFFFFF"/>
                  </a:solidFill>
                  <a:latin typeface="Helvetica World"/>
                  <a:ea typeface="Helvetica World"/>
                  <a:cs typeface="Helvetica World"/>
                  <a:sym typeface="Helvetica World"/>
                </a:rPr>
                <a:t>It can be stored in computers as </a:t>
              </a:r>
              <a:r>
                <a:rPr lang="en-US" sz="4421" b="1" dirty="0">
                  <a:solidFill>
                    <a:srgbClr val="FFFFFF"/>
                  </a:solidFill>
                  <a:latin typeface="Helvetica World Bold"/>
                  <a:ea typeface="Helvetica World Bold"/>
                  <a:cs typeface="Helvetica World Bold"/>
                  <a:sym typeface="Helvetica World Bold"/>
                </a:rPr>
                <a:t>word files</a:t>
              </a:r>
              <a:r>
                <a:rPr lang="en-US" sz="4421" dirty="0">
                  <a:solidFill>
                    <a:srgbClr val="FFFFFF"/>
                  </a:solidFill>
                  <a:latin typeface="Helvetica World"/>
                  <a:ea typeface="Helvetica World"/>
                  <a:cs typeface="Helvetica World"/>
                  <a:sym typeface="Helvetica World"/>
                </a:rPr>
                <a:t> or </a:t>
              </a:r>
              <a:r>
                <a:rPr lang="en-US" sz="4421" b="1" dirty="0">
                  <a:solidFill>
                    <a:srgbClr val="FFFFFF"/>
                  </a:solidFill>
                  <a:latin typeface="Helvetica World Bold"/>
                  <a:ea typeface="Helvetica World Bold"/>
                  <a:cs typeface="Helvetica World Bold"/>
                  <a:sym typeface="Helvetica World Bold"/>
                </a:rPr>
                <a:t>excel spread sheets</a:t>
              </a:r>
              <a:r>
                <a:rPr lang="en-US" sz="4421" dirty="0">
                  <a:solidFill>
                    <a:srgbClr val="FFFFFF"/>
                  </a:solidFill>
                  <a:latin typeface="Helvetica World"/>
                  <a:ea typeface="Helvetica World"/>
                  <a:cs typeface="Helvetica World"/>
                  <a:sym typeface="Helvetica World"/>
                </a:rPr>
                <a:t>. This has the advantage </a:t>
              </a:r>
            </a:p>
          </p:txBody>
        </p:sp>
        <p:sp>
          <p:nvSpPr>
            <p:cNvPr id="29" name="TextBox 19">
              <a:extLst>
                <a:ext uri="{FF2B5EF4-FFF2-40B4-BE49-F238E27FC236}">
                  <a16:creationId xmlns:a16="http://schemas.microsoft.com/office/drawing/2014/main" id="{7BAA120C-5E12-3AA2-1158-36576CF5F43C}"/>
                </a:ext>
              </a:extLst>
            </p:cNvPr>
            <p:cNvSpPr txBox="1"/>
            <p:nvPr/>
          </p:nvSpPr>
          <p:spPr>
            <a:xfrm>
              <a:off x="544659" y="3988395"/>
              <a:ext cx="22480467" cy="5199629"/>
            </a:xfrm>
            <a:prstGeom prst="rect">
              <a:avLst/>
            </a:prstGeom>
          </p:spPr>
          <p:txBody>
            <a:bodyPr wrap="square" lIns="0" tIns="0" rIns="0" bIns="0" rtlCol="0" anchor="t">
              <a:spAutoFit/>
            </a:bodyPr>
            <a:lstStyle/>
            <a:p>
              <a:pPr algn="just">
                <a:lnSpc>
                  <a:spcPts val="6189"/>
                </a:lnSpc>
              </a:pPr>
              <a:r>
                <a:rPr lang="en-US" sz="4421" dirty="0">
                  <a:solidFill>
                    <a:srgbClr val="FFFFFF"/>
                  </a:solidFill>
                  <a:latin typeface="Helvetica World"/>
                  <a:ea typeface="Helvetica World"/>
                  <a:cs typeface="Helvetica World"/>
                  <a:sym typeface="Helvetica World"/>
                </a:rPr>
                <a:t>       of making necessary corrections or editing the whole layout of</a:t>
              </a:r>
            </a:p>
            <a:p>
              <a:pPr algn="just">
                <a:lnSpc>
                  <a:spcPts val="6189"/>
                </a:lnSpc>
              </a:pPr>
              <a:r>
                <a:rPr lang="en-US" sz="4421" dirty="0">
                  <a:solidFill>
                    <a:srgbClr val="FFFFFF"/>
                  </a:solidFill>
                  <a:latin typeface="Helvetica World"/>
                  <a:ea typeface="Helvetica World"/>
                  <a:cs typeface="Helvetica World"/>
                  <a:sym typeface="Helvetica World"/>
                </a:rPr>
                <a:t>	the tables if needed, which is not time consuming unlike writing</a:t>
              </a:r>
            </a:p>
            <a:p>
              <a:pPr algn="just">
                <a:lnSpc>
                  <a:spcPts val="6189"/>
                </a:lnSpc>
              </a:pPr>
              <a:r>
                <a:rPr lang="en-US" sz="4421" dirty="0">
                  <a:solidFill>
                    <a:srgbClr val="FFFFFF"/>
                  </a:solidFill>
                  <a:latin typeface="Helvetica World"/>
                  <a:ea typeface="Helvetica World"/>
                  <a:cs typeface="Helvetica World"/>
                  <a:sym typeface="Helvetica World"/>
                </a:rPr>
                <a:t>	in paper.</a:t>
              </a:r>
            </a:p>
            <a:p>
              <a:pPr marL="954558" lvl="1" indent="-477279" algn="just">
                <a:lnSpc>
                  <a:spcPts val="6189"/>
                </a:lnSpc>
                <a:buFont typeface="Arial"/>
                <a:buChar char="•"/>
              </a:pPr>
              <a:r>
                <a:rPr lang="en-US" sz="4421" dirty="0">
                  <a:solidFill>
                    <a:srgbClr val="FFFFFF"/>
                  </a:solidFill>
                  <a:latin typeface="Helvetica World"/>
                  <a:ea typeface="Helvetica World"/>
                  <a:cs typeface="Helvetica World"/>
                  <a:sym typeface="Helvetica World"/>
                </a:rPr>
                <a:t>In research studies, the preparation and inputting data is the most labor intensive and time consuming aspect of the work.</a:t>
              </a:r>
            </a:p>
          </p:txBody>
        </p:sp>
      </p:grpSp>
      <p:grpSp>
        <p:nvGrpSpPr>
          <p:cNvPr id="30" name="Group 20">
            <a:extLst>
              <a:ext uri="{FF2B5EF4-FFF2-40B4-BE49-F238E27FC236}">
                <a16:creationId xmlns:a16="http://schemas.microsoft.com/office/drawing/2014/main" id="{9F654A61-E661-218B-A73D-A939E97D58D0}"/>
              </a:ext>
            </a:extLst>
          </p:cNvPr>
          <p:cNvGrpSpPr/>
          <p:nvPr/>
        </p:nvGrpSpPr>
        <p:grpSpPr>
          <a:xfrm>
            <a:off x="12837888" y="2049760"/>
            <a:ext cx="4677951" cy="1730842"/>
            <a:chOff x="0" y="0"/>
            <a:chExt cx="6237269" cy="2307789"/>
          </a:xfrm>
        </p:grpSpPr>
        <p:grpSp>
          <p:nvGrpSpPr>
            <p:cNvPr id="31" name="Group 21">
              <a:extLst>
                <a:ext uri="{FF2B5EF4-FFF2-40B4-BE49-F238E27FC236}">
                  <a16:creationId xmlns:a16="http://schemas.microsoft.com/office/drawing/2014/main" id="{541117B7-96EF-38E2-7B74-C8796C4C07D0}"/>
                </a:ext>
              </a:extLst>
            </p:cNvPr>
            <p:cNvGrpSpPr/>
            <p:nvPr/>
          </p:nvGrpSpPr>
          <p:grpSpPr>
            <a:xfrm>
              <a:off x="0" y="469031"/>
              <a:ext cx="6237269" cy="1369727"/>
              <a:chOff x="0" y="0"/>
              <a:chExt cx="1232053" cy="270563"/>
            </a:xfrm>
          </p:grpSpPr>
          <p:sp>
            <p:nvSpPr>
              <p:cNvPr id="33" name="Freeform 22">
                <a:extLst>
                  <a:ext uri="{FF2B5EF4-FFF2-40B4-BE49-F238E27FC236}">
                    <a16:creationId xmlns:a16="http://schemas.microsoft.com/office/drawing/2014/main" id="{A0923DFF-D535-1914-3264-3BFE2C2B6438}"/>
                  </a:ext>
                </a:extLst>
              </p:cNvPr>
              <p:cNvSpPr/>
              <p:nvPr/>
            </p:nvSpPr>
            <p:spPr>
              <a:xfrm>
                <a:off x="0" y="0"/>
                <a:ext cx="1232053" cy="270563"/>
              </a:xfrm>
              <a:custGeom>
                <a:avLst/>
                <a:gdLst/>
                <a:ahLst/>
                <a:cxnLst/>
                <a:rect l="l" t="t" r="r" b="b"/>
                <a:pathLst>
                  <a:path w="1232053" h="270563">
                    <a:moveTo>
                      <a:pt x="0" y="0"/>
                    </a:moveTo>
                    <a:lnTo>
                      <a:pt x="1232053" y="0"/>
                    </a:lnTo>
                    <a:lnTo>
                      <a:pt x="1232053" y="270563"/>
                    </a:lnTo>
                    <a:lnTo>
                      <a:pt x="0" y="270563"/>
                    </a:lnTo>
                    <a:close/>
                  </a:path>
                </a:pathLst>
              </a:custGeom>
              <a:solidFill>
                <a:srgbClr val="FFFFFF"/>
              </a:solidFill>
            </p:spPr>
            <p:txBody>
              <a:bodyPr/>
              <a:lstStyle/>
              <a:p>
                <a:endParaRPr lang="en-PH"/>
              </a:p>
            </p:txBody>
          </p:sp>
          <p:sp>
            <p:nvSpPr>
              <p:cNvPr id="34" name="TextBox 23">
                <a:extLst>
                  <a:ext uri="{FF2B5EF4-FFF2-40B4-BE49-F238E27FC236}">
                    <a16:creationId xmlns:a16="http://schemas.microsoft.com/office/drawing/2014/main" id="{87325562-048A-EE39-83AB-5B1EBE91DF64}"/>
                  </a:ext>
                </a:extLst>
              </p:cNvPr>
              <p:cNvSpPr txBox="1"/>
              <p:nvPr/>
            </p:nvSpPr>
            <p:spPr>
              <a:xfrm>
                <a:off x="0" y="-38100"/>
                <a:ext cx="1232053" cy="308663"/>
              </a:xfrm>
              <a:prstGeom prst="rect">
                <a:avLst/>
              </a:prstGeom>
            </p:spPr>
            <p:txBody>
              <a:bodyPr lIns="50800" tIns="50800" rIns="50800" bIns="50800" rtlCol="0" anchor="ctr"/>
              <a:lstStyle/>
              <a:p>
                <a:pPr algn="ctr">
                  <a:lnSpc>
                    <a:spcPts val="2729"/>
                  </a:lnSpc>
                </a:pPr>
                <a:endParaRPr/>
              </a:p>
            </p:txBody>
          </p:sp>
        </p:grpSp>
        <p:sp>
          <p:nvSpPr>
            <p:cNvPr id="32" name="Freeform 24">
              <a:extLst>
                <a:ext uri="{FF2B5EF4-FFF2-40B4-BE49-F238E27FC236}">
                  <a16:creationId xmlns:a16="http://schemas.microsoft.com/office/drawing/2014/main" id="{68C3282E-06BE-C1F4-A332-F8EF77B4D8DB}"/>
                </a:ext>
              </a:extLst>
            </p:cNvPr>
            <p:cNvSpPr/>
            <p:nvPr/>
          </p:nvSpPr>
          <p:spPr>
            <a:xfrm>
              <a:off x="0" y="0"/>
              <a:ext cx="6237269" cy="2307789"/>
            </a:xfrm>
            <a:custGeom>
              <a:avLst/>
              <a:gdLst/>
              <a:ahLst/>
              <a:cxnLst/>
              <a:rect l="l" t="t" r="r" b="b"/>
              <a:pathLst>
                <a:path w="6237269" h="2307789">
                  <a:moveTo>
                    <a:pt x="0" y="0"/>
                  </a:moveTo>
                  <a:lnTo>
                    <a:pt x="6237269" y="0"/>
                  </a:lnTo>
                  <a:lnTo>
                    <a:pt x="6237269" y="2307789"/>
                  </a:lnTo>
                  <a:lnTo>
                    <a:pt x="0" y="2307789"/>
                  </a:lnTo>
                  <a:lnTo>
                    <a:pt x="0" y="0"/>
                  </a:lnTo>
                  <a:close/>
                </a:path>
              </a:pathLst>
            </a:custGeom>
            <a:blipFill>
              <a:blip r:embed="rId9"/>
              <a:stretch>
                <a:fillRect/>
              </a:stretch>
            </a:blipFill>
          </p:spPr>
          <p:txBody>
            <a:bodyPr/>
            <a:lstStyle/>
            <a:p>
              <a:endParaRPr lang="en-PH"/>
            </a:p>
          </p:txBody>
        </p:sp>
      </p:grpSp>
      <p:sp>
        <p:nvSpPr>
          <p:cNvPr id="35" name="Freeform 25">
            <a:extLst>
              <a:ext uri="{FF2B5EF4-FFF2-40B4-BE49-F238E27FC236}">
                <a16:creationId xmlns:a16="http://schemas.microsoft.com/office/drawing/2014/main" id="{4DB05562-7BE4-87EA-97E2-524F0A7981CA}"/>
              </a:ext>
            </a:extLst>
          </p:cNvPr>
          <p:cNvSpPr/>
          <p:nvPr/>
        </p:nvSpPr>
        <p:spPr>
          <a:xfrm>
            <a:off x="14152820" y="3629929"/>
            <a:ext cx="2881224" cy="1376917"/>
          </a:xfrm>
          <a:custGeom>
            <a:avLst/>
            <a:gdLst/>
            <a:ahLst/>
            <a:cxnLst/>
            <a:rect l="l" t="t" r="r" b="b"/>
            <a:pathLst>
              <a:path w="2881224" h="1376917">
                <a:moveTo>
                  <a:pt x="0" y="0"/>
                </a:moveTo>
                <a:lnTo>
                  <a:pt x="2881224" y="0"/>
                </a:lnTo>
                <a:lnTo>
                  <a:pt x="2881224" y="1376916"/>
                </a:lnTo>
                <a:lnTo>
                  <a:pt x="0" y="1376916"/>
                </a:lnTo>
                <a:lnTo>
                  <a:pt x="0" y="0"/>
                </a:lnTo>
                <a:close/>
              </a:path>
            </a:pathLst>
          </a:custGeom>
          <a:blipFill>
            <a:blip r:embed="rId10"/>
            <a:stretch>
              <a:fillRect t="-13923" b="-15249"/>
            </a:stretch>
          </a:blipFill>
        </p:spPr>
        <p:txBody>
          <a:bodyPr/>
          <a:lstStyle/>
          <a:p>
            <a:endParaRPr lang="en-PH"/>
          </a:p>
        </p:txBody>
      </p:sp>
    </p:spTree>
    <p:extLst>
      <p:ext uri="{BB962C8B-B14F-4D97-AF65-F5344CB8AC3E}">
        <p14:creationId xmlns:p14="http://schemas.microsoft.com/office/powerpoint/2010/main" val="282326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3E5442FA-95FE-B42F-86FC-AD8425033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651" y="843187"/>
            <a:ext cx="6086992" cy="89885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06145AD4-7DD4-A6F7-341E-95631FC1E431}"/>
              </a:ext>
            </a:extLst>
          </p:cNvPr>
          <p:cNvSpPr/>
          <p:nvPr/>
        </p:nvSpPr>
        <p:spPr>
          <a:xfrm>
            <a:off x="8077200" y="5143501"/>
            <a:ext cx="1845790" cy="8382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9" name="Group 3">
            <a:extLst>
              <a:ext uri="{FF2B5EF4-FFF2-40B4-BE49-F238E27FC236}">
                <a16:creationId xmlns:a16="http://schemas.microsoft.com/office/drawing/2014/main" id="{EF4EE9D0-5BEF-87EE-99D9-FA3859D48E45}"/>
              </a:ext>
            </a:extLst>
          </p:cNvPr>
          <p:cNvGrpSpPr/>
          <p:nvPr/>
        </p:nvGrpSpPr>
        <p:grpSpPr>
          <a:xfrm>
            <a:off x="6792401" y="3777855"/>
            <a:ext cx="4467780" cy="3839499"/>
            <a:chOff x="0" y="0"/>
            <a:chExt cx="812800" cy="698500"/>
          </a:xfrm>
        </p:grpSpPr>
        <p:sp>
          <p:nvSpPr>
            <p:cNvPr id="10" name="Freeform 4">
              <a:extLst>
                <a:ext uri="{FF2B5EF4-FFF2-40B4-BE49-F238E27FC236}">
                  <a16:creationId xmlns:a16="http://schemas.microsoft.com/office/drawing/2014/main" id="{F8CAA23F-555C-0430-E5D4-07351E8278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1" name="TextBox 5">
              <a:extLst>
                <a:ext uri="{FF2B5EF4-FFF2-40B4-BE49-F238E27FC236}">
                  <a16:creationId xmlns:a16="http://schemas.microsoft.com/office/drawing/2014/main" id="{13D3B2FD-21E2-CCA5-22DE-F1C55EB4A123}"/>
                </a:ext>
              </a:extLst>
            </p:cNvPr>
            <p:cNvSpPr txBox="1"/>
            <p:nvPr/>
          </p:nvSpPr>
          <p:spPr>
            <a:xfrm>
              <a:off x="114300" y="-85725"/>
              <a:ext cx="584200" cy="784225"/>
            </a:xfrm>
            <a:prstGeom prst="rect">
              <a:avLst/>
            </a:prstGeom>
          </p:spPr>
          <p:txBody>
            <a:bodyPr lIns="50800" tIns="50800" rIns="50800" bIns="50800" rtlCol="0" anchor="ctr"/>
            <a:lstStyle/>
            <a:p>
              <a:pPr algn="ctr"/>
              <a:r>
                <a:rPr lang="en-US" sz="4249" dirty="0">
                  <a:solidFill>
                    <a:srgbClr val="FFFFFF"/>
                  </a:solidFill>
                  <a:latin typeface="Helvetica World"/>
                  <a:ea typeface="Helvetica World"/>
                  <a:cs typeface="Helvetica World"/>
                  <a:sym typeface="Helvetica World"/>
                </a:rPr>
                <a:t>Empirical phase</a:t>
              </a:r>
            </a:p>
          </p:txBody>
        </p:sp>
      </p:grpSp>
    </p:spTree>
    <p:extLst>
      <p:ext uri="{BB962C8B-B14F-4D97-AF65-F5344CB8AC3E}">
        <p14:creationId xmlns:p14="http://schemas.microsoft.com/office/powerpoint/2010/main" val="705856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06145AD4-7DD4-A6F7-341E-95631FC1E43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9" name="Group 3">
            <a:extLst>
              <a:ext uri="{FF2B5EF4-FFF2-40B4-BE49-F238E27FC236}">
                <a16:creationId xmlns:a16="http://schemas.microsoft.com/office/drawing/2014/main" id="{EF4EE9D0-5BEF-87EE-99D9-FA3859D48E45}"/>
              </a:ext>
            </a:extLst>
          </p:cNvPr>
          <p:cNvGrpSpPr/>
          <p:nvPr/>
        </p:nvGrpSpPr>
        <p:grpSpPr>
          <a:xfrm>
            <a:off x="6792401" y="3777855"/>
            <a:ext cx="4467780" cy="3839499"/>
            <a:chOff x="0" y="0"/>
            <a:chExt cx="812800" cy="698500"/>
          </a:xfrm>
        </p:grpSpPr>
        <p:sp>
          <p:nvSpPr>
            <p:cNvPr id="10" name="Freeform 4">
              <a:extLst>
                <a:ext uri="{FF2B5EF4-FFF2-40B4-BE49-F238E27FC236}">
                  <a16:creationId xmlns:a16="http://schemas.microsoft.com/office/drawing/2014/main" id="{F8CAA23F-555C-0430-E5D4-07351E8278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1" name="TextBox 5">
              <a:extLst>
                <a:ext uri="{FF2B5EF4-FFF2-40B4-BE49-F238E27FC236}">
                  <a16:creationId xmlns:a16="http://schemas.microsoft.com/office/drawing/2014/main" id="{13D3B2FD-21E2-CCA5-22DE-F1C55EB4A123}"/>
                </a:ext>
              </a:extLst>
            </p:cNvPr>
            <p:cNvSpPr txBox="1"/>
            <p:nvPr/>
          </p:nvSpPr>
          <p:spPr>
            <a:xfrm>
              <a:off x="114300" y="-85725"/>
              <a:ext cx="584200" cy="784225"/>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Empirical phase</a:t>
              </a:r>
            </a:p>
          </p:txBody>
        </p:sp>
      </p:grpSp>
      <p:grpSp>
        <p:nvGrpSpPr>
          <p:cNvPr id="12" name="Group 9">
            <a:extLst>
              <a:ext uri="{FF2B5EF4-FFF2-40B4-BE49-F238E27FC236}">
                <a16:creationId xmlns:a16="http://schemas.microsoft.com/office/drawing/2014/main" id="{0B02B062-936E-C534-963F-8E7DDC2F3755}"/>
              </a:ext>
            </a:extLst>
          </p:cNvPr>
          <p:cNvGrpSpPr/>
          <p:nvPr/>
        </p:nvGrpSpPr>
        <p:grpSpPr>
          <a:xfrm>
            <a:off x="10284372" y="5976407"/>
            <a:ext cx="4892429" cy="3281893"/>
            <a:chOff x="0" y="0"/>
            <a:chExt cx="890054" cy="597058"/>
          </a:xfrm>
        </p:grpSpPr>
        <p:sp>
          <p:nvSpPr>
            <p:cNvPr id="13" name="Freeform 10">
              <a:extLst>
                <a:ext uri="{FF2B5EF4-FFF2-40B4-BE49-F238E27FC236}">
                  <a16:creationId xmlns:a16="http://schemas.microsoft.com/office/drawing/2014/main" id="{8F10D7D1-185A-37EA-611C-344D456385EF}"/>
                </a:ext>
              </a:extLst>
            </p:cNvPr>
            <p:cNvSpPr/>
            <p:nvPr/>
          </p:nvSpPr>
          <p:spPr>
            <a:xfrm>
              <a:off x="0" y="0"/>
              <a:ext cx="890054" cy="597058"/>
            </a:xfrm>
            <a:custGeom>
              <a:avLst/>
              <a:gdLst/>
              <a:ahLst/>
              <a:cxnLst/>
              <a:rect l="l" t="t" r="r" b="b"/>
              <a:pathLst>
                <a:path w="890054" h="597058">
                  <a:moveTo>
                    <a:pt x="890054" y="298529"/>
                  </a:moveTo>
                  <a:lnTo>
                    <a:pt x="686854" y="597058"/>
                  </a:lnTo>
                  <a:lnTo>
                    <a:pt x="203200" y="597058"/>
                  </a:lnTo>
                  <a:lnTo>
                    <a:pt x="0" y="298529"/>
                  </a:lnTo>
                  <a:lnTo>
                    <a:pt x="203200" y="0"/>
                  </a:lnTo>
                  <a:lnTo>
                    <a:pt x="686854" y="0"/>
                  </a:lnTo>
                  <a:lnTo>
                    <a:pt x="890054"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4" name="TextBox 11">
              <a:extLst>
                <a:ext uri="{FF2B5EF4-FFF2-40B4-BE49-F238E27FC236}">
                  <a16:creationId xmlns:a16="http://schemas.microsoft.com/office/drawing/2014/main" id="{4AE90413-DD09-9972-F40C-6A989A3A4C7E}"/>
                </a:ext>
              </a:extLst>
            </p:cNvPr>
            <p:cNvSpPr txBox="1"/>
            <p:nvPr/>
          </p:nvSpPr>
          <p:spPr>
            <a:xfrm>
              <a:off x="114300" y="-76200"/>
              <a:ext cx="661454" cy="673258"/>
            </a:xfrm>
            <a:prstGeom prst="rect">
              <a:avLst/>
            </a:prstGeom>
          </p:spPr>
          <p:txBody>
            <a:bodyPr lIns="50800" tIns="50800" rIns="50800" bIns="50800" rtlCol="0" anchor="ctr"/>
            <a:lstStyle/>
            <a:p>
              <a:pPr algn="ctr">
                <a:lnSpc>
                  <a:spcPts val="5669"/>
                </a:lnSpc>
              </a:pPr>
              <a:r>
                <a:rPr lang="en-US" sz="4049" dirty="0">
                  <a:solidFill>
                    <a:srgbClr val="FFFFFF"/>
                  </a:solidFill>
                  <a:latin typeface="Helvetica World"/>
                  <a:ea typeface="Helvetica World"/>
                  <a:cs typeface="Helvetica World"/>
                  <a:sym typeface="Helvetica World"/>
                </a:rPr>
                <a:t>Dissemination phase</a:t>
              </a:r>
            </a:p>
          </p:txBody>
        </p:sp>
      </p:grpSp>
      <p:grpSp>
        <p:nvGrpSpPr>
          <p:cNvPr id="15" name="Group 12">
            <a:extLst>
              <a:ext uri="{FF2B5EF4-FFF2-40B4-BE49-F238E27FC236}">
                <a16:creationId xmlns:a16="http://schemas.microsoft.com/office/drawing/2014/main" id="{9ACC95DF-98C2-BBA9-2A1F-BB6A122BD345}"/>
              </a:ext>
            </a:extLst>
          </p:cNvPr>
          <p:cNvGrpSpPr/>
          <p:nvPr/>
        </p:nvGrpSpPr>
        <p:grpSpPr>
          <a:xfrm>
            <a:off x="3302599" y="2136908"/>
            <a:ext cx="4467780" cy="3281893"/>
            <a:chOff x="0" y="0"/>
            <a:chExt cx="812800" cy="597058"/>
          </a:xfrm>
        </p:grpSpPr>
        <p:sp>
          <p:nvSpPr>
            <p:cNvPr id="16" name="Freeform 13">
              <a:extLst>
                <a:ext uri="{FF2B5EF4-FFF2-40B4-BE49-F238E27FC236}">
                  <a16:creationId xmlns:a16="http://schemas.microsoft.com/office/drawing/2014/main" id="{96CF1ED0-E074-B8C7-4369-D6E1AFB4AA96}"/>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7" name="TextBox 14">
              <a:extLst>
                <a:ext uri="{FF2B5EF4-FFF2-40B4-BE49-F238E27FC236}">
                  <a16:creationId xmlns:a16="http://schemas.microsoft.com/office/drawing/2014/main" id="{58976A3C-1A0F-E602-3E89-5AB9BDF3BE15}"/>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Conceptual phase</a:t>
              </a:r>
            </a:p>
          </p:txBody>
        </p:sp>
      </p:grpSp>
      <p:grpSp>
        <p:nvGrpSpPr>
          <p:cNvPr id="18" name="Group 15">
            <a:extLst>
              <a:ext uri="{FF2B5EF4-FFF2-40B4-BE49-F238E27FC236}">
                <a16:creationId xmlns:a16="http://schemas.microsoft.com/office/drawing/2014/main" id="{82F87A8F-A07E-C8F2-5877-6F8188E233F2}"/>
              </a:ext>
            </a:extLst>
          </p:cNvPr>
          <p:cNvGrpSpPr/>
          <p:nvPr/>
        </p:nvGrpSpPr>
        <p:grpSpPr>
          <a:xfrm>
            <a:off x="3302599" y="5976407"/>
            <a:ext cx="4467780" cy="3281893"/>
            <a:chOff x="0" y="0"/>
            <a:chExt cx="812800" cy="597058"/>
          </a:xfrm>
        </p:grpSpPr>
        <p:sp>
          <p:nvSpPr>
            <p:cNvPr id="19" name="Freeform 16">
              <a:extLst>
                <a:ext uri="{FF2B5EF4-FFF2-40B4-BE49-F238E27FC236}">
                  <a16:creationId xmlns:a16="http://schemas.microsoft.com/office/drawing/2014/main" id="{AD5609CD-B672-DBE3-81D7-A565D9497002}"/>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0" name="TextBox 17">
              <a:extLst>
                <a:ext uri="{FF2B5EF4-FFF2-40B4-BE49-F238E27FC236}">
                  <a16:creationId xmlns:a16="http://schemas.microsoft.com/office/drawing/2014/main" id="{FA26EC00-2B00-CA23-3EFB-C4032EBB73B0}"/>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Design and Planning phase</a:t>
              </a:r>
            </a:p>
          </p:txBody>
        </p:sp>
      </p:grpSp>
      <p:grpSp>
        <p:nvGrpSpPr>
          <p:cNvPr id="21" name="Group 6">
            <a:extLst>
              <a:ext uri="{FF2B5EF4-FFF2-40B4-BE49-F238E27FC236}">
                <a16:creationId xmlns:a16="http://schemas.microsoft.com/office/drawing/2014/main" id="{4AAE1EBD-2A11-0C7B-EF9E-F4874D5D21D1}"/>
              </a:ext>
            </a:extLst>
          </p:cNvPr>
          <p:cNvGrpSpPr/>
          <p:nvPr/>
        </p:nvGrpSpPr>
        <p:grpSpPr>
          <a:xfrm>
            <a:off x="10284372" y="2136908"/>
            <a:ext cx="4467780" cy="3281893"/>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Analytic phase</a:t>
              </a:r>
            </a:p>
          </p:txBody>
        </p:sp>
      </p:grpSp>
    </p:spTree>
    <p:extLst>
      <p:ext uri="{BB962C8B-B14F-4D97-AF65-F5344CB8AC3E}">
        <p14:creationId xmlns:p14="http://schemas.microsoft.com/office/powerpoint/2010/main" val="4001130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24264" y="2095500"/>
            <a:ext cx="619736" cy="121604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06145AD4-7DD4-A6F7-341E-95631FC1E431}"/>
              </a:ext>
            </a:extLst>
          </p:cNvPr>
          <p:cNvSpPr/>
          <p:nvPr/>
        </p:nvSpPr>
        <p:spPr>
          <a:xfrm>
            <a:off x="8229600" y="5316928"/>
            <a:ext cx="1698470" cy="44569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787321" y="4126034"/>
            <a:ext cx="4467780" cy="3281893"/>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Analytic phase</a:t>
              </a:r>
            </a:p>
          </p:txBody>
        </p:sp>
      </p:grpSp>
    </p:spTree>
    <p:extLst>
      <p:ext uri="{BB962C8B-B14F-4D97-AF65-F5344CB8AC3E}">
        <p14:creationId xmlns:p14="http://schemas.microsoft.com/office/powerpoint/2010/main" val="3387678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alpha val="93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1B805B6-7B1C-000B-1C8B-E6DE6B82CD3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C0FDC468-D697-6778-0824-E78F1CD330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Untitled6 20240705033129">
            <a:extLst>
              <a:ext uri="{FF2B5EF4-FFF2-40B4-BE49-F238E27FC236}">
                <a16:creationId xmlns:a16="http://schemas.microsoft.com/office/drawing/2014/main" id="{BF77CF52-8DC9-2A25-13D0-2D99F8AB2D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8D849CF-923F-204B-5A08-4801A79620F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48588" y="2424113"/>
            <a:ext cx="2790825" cy="5438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01D42A8A-5E18-0F14-9533-B5BB8A42EB6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BB9C93E-84AF-1ABA-8DDF-69C4DE464EC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Rounded Corners 28">
            <a:extLst>
              <a:ext uri="{FF2B5EF4-FFF2-40B4-BE49-F238E27FC236}">
                <a16:creationId xmlns:a16="http://schemas.microsoft.com/office/drawing/2014/main" id="{BFAE4783-D391-A9ED-C34A-36F0255CA7A8}"/>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TextBox 10">
            <a:extLst>
              <a:ext uri="{FF2B5EF4-FFF2-40B4-BE49-F238E27FC236}">
                <a16:creationId xmlns:a16="http://schemas.microsoft.com/office/drawing/2014/main" id="{186ABD0A-69E4-901A-C5D4-2CBD4EEA106E}"/>
              </a:ext>
            </a:extLst>
          </p:cNvPr>
          <p:cNvSpPr txBox="1"/>
          <p:nvPr/>
        </p:nvSpPr>
        <p:spPr>
          <a:xfrm>
            <a:off x="2174751" y="1639620"/>
            <a:ext cx="13827249" cy="2223686"/>
          </a:xfrm>
          <a:prstGeom prst="rect">
            <a:avLst/>
          </a:prstGeom>
        </p:spPr>
        <p:txBody>
          <a:bodyPr wrap="square" lIns="0" tIns="0" rIns="0" bIns="0" rtlCol="0" anchor="t">
            <a:spAutoFit/>
          </a:bodyPr>
          <a:lstStyle/>
          <a:p>
            <a:pPr marL="685233" lvl="1" indent="-342616" algn="l">
              <a:lnSpc>
                <a:spcPts val="4443"/>
              </a:lnSpc>
              <a:spcBef>
                <a:spcPct val="0"/>
              </a:spcBef>
              <a:buFont typeface="Arial"/>
              <a:buChar char="•"/>
            </a:pPr>
            <a:r>
              <a:rPr lang="en-US" sz="2400" dirty="0">
                <a:solidFill>
                  <a:srgbClr val="FFFFFF"/>
                </a:solidFill>
                <a:latin typeface="Source Serif Pro"/>
                <a:ea typeface="Source Serif Pro"/>
                <a:cs typeface="Source Serif Pro"/>
                <a:sym typeface="Source Serif Pro"/>
              </a:rPr>
              <a:t>The computers are indispensable throughout the research process, only when its on a large scale where the computer becomes way more important.</a:t>
            </a:r>
          </a:p>
          <a:p>
            <a:pPr marL="685233" lvl="1" indent="-342616" algn="l">
              <a:lnSpc>
                <a:spcPts val="4443"/>
              </a:lnSpc>
              <a:spcBef>
                <a:spcPct val="0"/>
              </a:spcBef>
              <a:buFont typeface="Arial"/>
              <a:buChar char="•"/>
            </a:pPr>
            <a:r>
              <a:rPr lang="en-US" sz="2400" dirty="0">
                <a:solidFill>
                  <a:srgbClr val="FFFFFF"/>
                </a:solidFill>
                <a:latin typeface="Source Serif Pro"/>
                <a:ea typeface="Source Serif Pro"/>
                <a:cs typeface="Source Serif Pro"/>
                <a:sym typeface="Source Serif Pro"/>
              </a:rPr>
              <a:t>The use of computers to aid in research and further development of projects</a:t>
            </a:r>
          </a:p>
          <a:p>
            <a:pPr marL="685233" lvl="1" indent="-342616" algn="l">
              <a:lnSpc>
                <a:spcPts val="4443"/>
              </a:lnSpc>
              <a:spcBef>
                <a:spcPct val="0"/>
              </a:spcBef>
              <a:buFont typeface="Arial"/>
              <a:buChar char="•"/>
            </a:pPr>
            <a:r>
              <a:rPr lang="en-US" sz="2400" dirty="0">
                <a:solidFill>
                  <a:srgbClr val="FFFFFF"/>
                </a:solidFill>
                <a:latin typeface="Source Serif Pro"/>
                <a:ea typeface="Source Serif Pro"/>
                <a:cs typeface="Source Serif Pro"/>
                <a:sym typeface="Source Serif Pro"/>
              </a:rPr>
              <a:t>The computers assists the researcher throughout the difference phases of the research process </a:t>
            </a:r>
          </a:p>
        </p:txBody>
      </p:sp>
      <p:sp>
        <p:nvSpPr>
          <p:cNvPr id="23" name="TextBox 8">
            <a:extLst>
              <a:ext uri="{FF2B5EF4-FFF2-40B4-BE49-F238E27FC236}">
                <a16:creationId xmlns:a16="http://schemas.microsoft.com/office/drawing/2014/main" id="{B29A61CC-5CBA-5A14-7F28-A2A63D84AFC7}"/>
              </a:ext>
            </a:extLst>
          </p:cNvPr>
          <p:cNvSpPr txBox="1"/>
          <p:nvPr/>
        </p:nvSpPr>
        <p:spPr>
          <a:xfrm>
            <a:off x="2404089" y="4234525"/>
            <a:ext cx="4521689" cy="548227"/>
          </a:xfrm>
          <a:prstGeom prst="rect">
            <a:avLst/>
          </a:prstGeom>
        </p:spPr>
        <p:txBody>
          <a:bodyPr lIns="0" tIns="0" rIns="0" bIns="0" rtlCol="0" anchor="t">
            <a:spAutoFit/>
          </a:bodyPr>
          <a:lstStyle/>
          <a:p>
            <a:pPr algn="ctr">
              <a:lnSpc>
                <a:spcPts val="5669"/>
              </a:lnSpc>
              <a:spcBef>
                <a:spcPct val="0"/>
              </a:spcBef>
            </a:pPr>
            <a:r>
              <a:rPr lang="en-US" sz="3600" dirty="0">
                <a:solidFill>
                  <a:srgbClr val="FFFFFF"/>
                </a:solidFill>
                <a:latin typeface="Mokoto"/>
                <a:ea typeface="Mokoto"/>
                <a:cs typeface="Mokoto"/>
                <a:sym typeface="Mokoto"/>
              </a:rPr>
              <a:t>COMPUTING</a:t>
            </a:r>
          </a:p>
        </p:txBody>
      </p:sp>
      <p:sp>
        <p:nvSpPr>
          <p:cNvPr id="28" name="TextBox 13">
            <a:extLst>
              <a:ext uri="{FF2B5EF4-FFF2-40B4-BE49-F238E27FC236}">
                <a16:creationId xmlns:a16="http://schemas.microsoft.com/office/drawing/2014/main" id="{C88BF0C6-DDE8-4CB8-DD05-132815722FEB}"/>
              </a:ext>
            </a:extLst>
          </p:cNvPr>
          <p:cNvSpPr txBox="1"/>
          <p:nvPr/>
        </p:nvSpPr>
        <p:spPr>
          <a:xfrm>
            <a:off x="2837543" y="6325425"/>
            <a:ext cx="8707657" cy="2337563"/>
          </a:xfrm>
          <a:prstGeom prst="rect">
            <a:avLst/>
          </a:prstGeom>
        </p:spPr>
        <p:txBody>
          <a:bodyPr wrap="square" lIns="0" tIns="0" rIns="0" bIns="0" rtlCol="0" anchor="t">
            <a:spAutoFit/>
          </a:bodyPr>
          <a:lstStyle/>
          <a:p>
            <a:pPr algn="l">
              <a:lnSpc>
                <a:spcPts val="4333"/>
              </a:lnSpc>
            </a:pPr>
            <a:r>
              <a:rPr lang="en-US" sz="2400" dirty="0">
                <a:solidFill>
                  <a:srgbClr val="FFFFFF"/>
                </a:solidFill>
                <a:latin typeface="Helvetica World"/>
                <a:ea typeface="Helvetica World"/>
                <a:cs typeface="Helvetica World"/>
                <a:sym typeface="Helvetica World"/>
              </a:rPr>
              <a:t>-(in industry) work directed toward the innovation, introduction, and improvement of products and processes. </a:t>
            </a:r>
          </a:p>
          <a:p>
            <a:pPr algn="l">
              <a:lnSpc>
                <a:spcPts val="1547"/>
              </a:lnSpc>
            </a:pPr>
            <a:endParaRPr lang="en-US" sz="2400" dirty="0">
              <a:solidFill>
                <a:srgbClr val="FFFFFF"/>
              </a:solidFill>
              <a:latin typeface="Helvetica World"/>
              <a:ea typeface="Helvetica World"/>
              <a:cs typeface="Helvetica World"/>
              <a:sym typeface="Helvetica World"/>
            </a:endParaRPr>
          </a:p>
          <a:p>
            <a:pPr algn="l">
              <a:lnSpc>
                <a:spcPts val="4333"/>
              </a:lnSpc>
            </a:pPr>
            <a:r>
              <a:rPr lang="en-US" sz="2400" dirty="0">
                <a:solidFill>
                  <a:srgbClr val="FFFFFF"/>
                </a:solidFill>
                <a:latin typeface="Helvetica World"/>
                <a:ea typeface="Helvetica World"/>
                <a:cs typeface="Helvetica World"/>
                <a:sym typeface="Helvetica World"/>
              </a:rPr>
              <a:t>source: trust me bro (</a:t>
            </a:r>
            <a:r>
              <a:rPr lang="en-US" sz="2400" dirty="0" err="1">
                <a:solidFill>
                  <a:srgbClr val="FFFFFF"/>
                </a:solidFill>
                <a:latin typeface="Helvetica World"/>
                <a:ea typeface="Helvetica World"/>
                <a:cs typeface="Helvetica World"/>
                <a:sym typeface="Helvetica World"/>
              </a:rPr>
              <a:t>sabi</a:t>
            </a:r>
            <a:r>
              <a:rPr lang="en-US" sz="2400" dirty="0">
                <a:solidFill>
                  <a:srgbClr val="FFFFFF"/>
                </a:solidFill>
                <a:latin typeface="Helvetica World"/>
                <a:ea typeface="Helvetica World"/>
                <a:cs typeface="Helvetica World"/>
                <a:sym typeface="Helvetica World"/>
              </a:rPr>
              <a:t> </a:t>
            </a:r>
            <a:r>
              <a:rPr lang="en-US" sz="2400" dirty="0" err="1">
                <a:solidFill>
                  <a:srgbClr val="FFFFFF"/>
                </a:solidFill>
                <a:latin typeface="Helvetica World"/>
                <a:ea typeface="Helvetica World"/>
                <a:cs typeface="Helvetica World"/>
                <a:sym typeface="Helvetica World"/>
              </a:rPr>
              <a:t>ni</a:t>
            </a:r>
            <a:r>
              <a:rPr lang="en-US" sz="2400" dirty="0">
                <a:solidFill>
                  <a:srgbClr val="FFFFFF"/>
                </a:solidFill>
                <a:latin typeface="Helvetica World"/>
                <a:ea typeface="Helvetica World"/>
                <a:cs typeface="Helvetica World"/>
                <a:sym typeface="Helvetica World"/>
              </a:rPr>
              <a:t> google)</a:t>
            </a:r>
          </a:p>
          <a:p>
            <a:pPr algn="l">
              <a:lnSpc>
                <a:spcPts val="4333"/>
              </a:lnSpc>
            </a:pPr>
            <a:endParaRPr lang="en-US" sz="2400" dirty="0">
              <a:solidFill>
                <a:srgbClr val="FFFFFF"/>
              </a:solidFill>
              <a:latin typeface="Helvetica World"/>
              <a:ea typeface="Helvetica World"/>
              <a:cs typeface="Helvetica World"/>
              <a:sym typeface="Helvetica World"/>
            </a:endParaRPr>
          </a:p>
        </p:txBody>
      </p:sp>
      <p:sp>
        <p:nvSpPr>
          <p:cNvPr id="27" name="TextBox 12">
            <a:extLst>
              <a:ext uri="{FF2B5EF4-FFF2-40B4-BE49-F238E27FC236}">
                <a16:creationId xmlns:a16="http://schemas.microsoft.com/office/drawing/2014/main" id="{DB380DBE-7EAE-4B45-8A63-8D8AFBFA9290}"/>
              </a:ext>
            </a:extLst>
          </p:cNvPr>
          <p:cNvSpPr txBox="1"/>
          <p:nvPr/>
        </p:nvSpPr>
        <p:spPr>
          <a:xfrm>
            <a:off x="2804459" y="5856933"/>
            <a:ext cx="7602764" cy="365485"/>
          </a:xfrm>
          <a:prstGeom prst="rect">
            <a:avLst/>
          </a:prstGeom>
        </p:spPr>
        <p:txBody>
          <a:bodyPr lIns="0" tIns="0" rIns="0" bIns="0" rtlCol="0" anchor="t">
            <a:spAutoFit/>
          </a:bodyPr>
          <a:lstStyle/>
          <a:p>
            <a:pPr algn="l">
              <a:lnSpc>
                <a:spcPts val="3758"/>
              </a:lnSpc>
              <a:spcBef>
                <a:spcPct val="0"/>
              </a:spcBef>
            </a:pPr>
            <a:r>
              <a:rPr lang="en-US" sz="2800" dirty="0">
                <a:solidFill>
                  <a:srgbClr val="FFFFFF"/>
                </a:solidFill>
                <a:latin typeface="Mokoto"/>
                <a:ea typeface="Mokoto"/>
                <a:cs typeface="Mokoto"/>
                <a:sym typeface="Mokoto"/>
              </a:rPr>
              <a:t>research and development</a:t>
            </a:r>
          </a:p>
        </p:txBody>
      </p:sp>
      <p:sp>
        <p:nvSpPr>
          <p:cNvPr id="24" name="TextBox 9">
            <a:extLst>
              <a:ext uri="{FF2B5EF4-FFF2-40B4-BE49-F238E27FC236}">
                <a16:creationId xmlns:a16="http://schemas.microsoft.com/office/drawing/2014/main" id="{2A2DC9C8-3565-0EA2-4781-68B65DA38524}"/>
              </a:ext>
            </a:extLst>
          </p:cNvPr>
          <p:cNvSpPr txBox="1"/>
          <p:nvPr/>
        </p:nvSpPr>
        <p:spPr>
          <a:xfrm>
            <a:off x="2107938" y="4941121"/>
            <a:ext cx="6171754" cy="503792"/>
          </a:xfrm>
          <a:prstGeom prst="rect">
            <a:avLst/>
          </a:prstGeom>
        </p:spPr>
        <p:txBody>
          <a:bodyPr lIns="0" tIns="0" rIns="0" bIns="0" rtlCol="0" anchor="t">
            <a:spAutoFit/>
          </a:bodyPr>
          <a:lstStyle/>
          <a:p>
            <a:pPr algn="ctr">
              <a:lnSpc>
                <a:spcPts val="4333"/>
              </a:lnSpc>
            </a:pPr>
            <a:r>
              <a:rPr lang="en-US" sz="2400" dirty="0">
                <a:solidFill>
                  <a:srgbClr val="FFFFFF"/>
                </a:solidFill>
                <a:latin typeface="Helvetica World"/>
                <a:ea typeface="Helvetica World"/>
                <a:cs typeface="Helvetica World"/>
                <a:sym typeface="Helvetica World"/>
              </a:rPr>
              <a:t>-The use or operation of computers.</a:t>
            </a:r>
          </a:p>
        </p:txBody>
      </p:sp>
      <p:sp>
        <p:nvSpPr>
          <p:cNvPr id="20" name="TextBox 5">
            <a:extLst>
              <a:ext uri="{FF2B5EF4-FFF2-40B4-BE49-F238E27FC236}">
                <a16:creationId xmlns:a16="http://schemas.microsoft.com/office/drawing/2014/main" id="{6DAC188D-1FE4-3E67-9210-040BA4FDDE0C}"/>
              </a:ext>
            </a:extLst>
          </p:cNvPr>
          <p:cNvSpPr txBox="1"/>
          <p:nvPr/>
        </p:nvSpPr>
        <p:spPr>
          <a:xfrm>
            <a:off x="2961442" y="1092711"/>
            <a:ext cx="6176936" cy="548227"/>
          </a:xfrm>
          <a:prstGeom prst="rect">
            <a:avLst/>
          </a:prstGeom>
        </p:spPr>
        <p:txBody>
          <a:bodyPr lIns="0" tIns="0" rIns="0" bIns="0" rtlCol="0" anchor="t">
            <a:spAutoFit/>
          </a:bodyPr>
          <a:lstStyle/>
          <a:p>
            <a:pPr algn="l">
              <a:lnSpc>
                <a:spcPts val="5669"/>
              </a:lnSpc>
              <a:spcBef>
                <a:spcPct val="0"/>
              </a:spcBef>
            </a:pPr>
            <a:r>
              <a:rPr lang="en-US" sz="3600" dirty="0">
                <a:solidFill>
                  <a:srgbClr val="FFFFFF"/>
                </a:solidFill>
                <a:latin typeface="Mokoto"/>
                <a:ea typeface="Mokoto"/>
                <a:cs typeface="Mokoto"/>
                <a:sym typeface="Mokoto"/>
              </a:rPr>
              <a:t>Introduction</a:t>
            </a:r>
          </a:p>
        </p:txBody>
      </p:sp>
      <p:pic>
        <p:nvPicPr>
          <p:cNvPr id="30" name="Picture 3">
            <a:hlinkClick r:id="" action="ppaction://media"/>
            <a:extLst>
              <a:ext uri="{FF2B5EF4-FFF2-40B4-BE49-F238E27FC236}">
                <a16:creationId xmlns:a16="http://schemas.microsoft.com/office/drawing/2014/main" id="{281F8C4C-3AD9-F943-0433-4E7DBC29CCEA}"/>
              </a:ext>
            </a:extLst>
          </p:cNvPr>
          <p:cNvPicPr>
            <a:picLocks noChangeAspect="1"/>
          </p:cNvPicPr>
          <p:nvPr>
            <a:videoFile r:link="rId2"/>
            <p:extLst>
              <p:ext uri="{DAA4B4D4-6D71-4841-9C94-3DE7FCFB9230}">
                <p14:media xmlns:p14="http://schemas.microsoft.com/office/powerpoint/2010/main" r:embed="rId1"/>
              </p:ext>
            </p:extLst>
          </p:nvPr>
        </p:nvPicPr>
        <p:blipFill>
          <a:blip r:embed="rId11"/>
          <a:srcRect/>
          <a:stretch>
            <a:fillRect/>
          </a:stretch>
        </p:blipFill>
        <p:spPr>
          <a:xfrm>
            <a:off x="7864201" y="4299352"/>
            <a:ext cx="1145561" cy="1145561"/>
          </a:xfrm>
          <a:prstGeom prst="rect">
            <a:avLst/>
          </a:prstGeom>
        </p:spPr>
      </p:pic>
    </p:spTree>
    <p:extLst>
      <p:ext uri="{BB962C8B-B14F-4D97-AF65-F5344CB8AC3E}">
        <p14:creationId xmlns:p14="http://schemas.microsoft.com/office/powerpoint/2010/main" val="3673311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800"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with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3192" y="2068014"/>
            <a:ext cx="3743936" cy="7346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2CB854E-BD6C-D194-C42A-DFC07B45B52A}"/>
              </a:ext>
            </a:extLst>
          </p:cNvPr>
          <p:cNvSpPr/>
          <p:nvPr/>
        </p:nvSpPr>
        <p:spPr>
          <a:xfrm>
            <a:off x="8381999" y="571500"/>
            <a:ext cx="1219201" cy="301141"/>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844945" y="75989"/>
            <a:ext cx="4467780" cy="1486112"/>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r>
                <a:rPr lang="en-US" sz="4249" dirty="0">
                  <a:solidFill>
                    <a:srgbClr val="FFFFFF"/>
                  </a:solidFill>
                  <a:latin typeface="Helvetica World"/>
                  <a:ea typeface="Helvetica World"/>
                  <a:cs typeface="Helvetica World"/>
                  <a:sym typeface="Helvetica World"/>
                </a:rPr>
                <a:t>Analytic phase</a:t>
              </a:r>
            </a:p>
          </p:txBody>
        </p:sp>
      </p:grpSp>
    </p:spTree>
    <p:extLst>
      <p:ext uri="{BB962C8B-B14F-4D97-AF65-F5344CB8AC3E}">
        <p14:creationId xmlns:p14="http://schemas.microsoft.com/office/powerpoint/2010/main" val="586330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3192" y="2068014"/>
            <a:ext cx="3743936" cy="7346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2CB854E-BD6C-D194-C42A-DFC07B45B52A}"/>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844945" y="75989"/>
            <a:ext cx="4467780" cy="1486112"/>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r>
                <a:rPr lang="en-US" sz="4400" dirty="0">
                  <a:solidFill>
                    <a:srgbClr val="FFFFFF"/>
                  </a:solidFill>
                  <a:latin typeface="Helvetica World"/>
                  <a:ea typeface="Helvetica World"/>
                  <a:cs typeface="Helvetica World"/>
                  <a:sym typeface="Helvetica World"/>
                </a:rPr>
                <a:t>Analytic phase</a:t>
              </a:r>
            </a:p>
          </p:txBody>
        </p:sp>
      </p:grpSp>
      <p:sp>
        <p:nvSpPr>
          <p:cNvPr id="8" name="TextBox 20">
            <a:extLst>
              <a:ext uri="{FF2B5EF4-FFF2-40B4-BE49-F238E27FC236}">
                <a16:creationId xmlns:a16="http://schemas.microsoft.com/office/drawing/2014/main" id="{3BD75801-71C8-23B7-A340-613A8D451B37}"/>
              </a:ext>
            </a:extLst>
          </p:cNvPr>
          <p:cNvSpPr txBox="1"/>
          <p:nvPr/>
        </p:nvSpPr>
        <p:spPr>
          <a:xfrm>
            <a:off x="1447800" y="1051868"/>
            <a:ext cx="16306011" cy="4171206"/>
          </a:xfrm>
          <a:prstGeom prst="rect">
            <a:avLst/>
          </a:prstGeom>
        </p:spPr>
        <p:txBody>
          <a:bodyPr wrap="square" lIns="0" tIns="0" rIns="0" bIns="0" rtlCol="0" anchor="t">
            <a:spAutoFit/>
          </a:bodyPr>
          <a:lstStyle/>
          <a:p>
            <a:pPr algn="l">
              <a:lnSpc>
                <a:spcPts val="4075"/>
              </a:lnSpc>
            </a:pPr>
            <a:r>
              <a:rPr lang="en-US" sz="2911" b="1">
                <a:solidFill>
                  <a:srgbClr val="FFFFFF"/>
                </a:solidFill>
                <a:latin typeface="Canva Sans Bold"/>
                <a:ea typeface="Canva Sans Bold"/>
                <a:cs typeface="Canva Sans Bold"/>
                <a:sym typeface="Canva Sans Bold"/>
              </a:rPr>
              <a:t>What is the Analytical Phase?</a:t>
            </a:r>
          </a:p>
          <a:p>
            <a:pPr algn="l">
              <a:lnSpc>
                <a:spcPts val="4075"/>
              </a:lnSpc>
            </a:pPr>
            <a:r>
              <a:rPr lang="en-US" sz="2911">
                <a:solidFill>
                  <a:srgbClr val="FFFFFF"/>
                </a:solidFill>
                <a:latin typeface="Canva Sans"/>
                <a:ea typeface="Canva Sans"/>
                <a:cs typeface="Canva Sans"/>
                <a:sym typeface="Canva Sans"/>
              </a:rPr>
              <a:t> Analytical phase of research is a specific type of research that involves critical thinking skills and the evaluation of facts and information relative to the research being conducted. Fields that apply this in their career include doctors, psychologists, and many more who use analytical research during studies to find the most relevant information. In the analytic phase of all research, patterns and relationships in the data are identified and the research question is answered through the synthesis of numerical and/or narrative data</a:t>
            </a:r>
          </a:p>
          <a:p>
            <a:pPr algn="ctr">
              <a:lnSpc>
                <a:spcPts val="4075"/>
              </a:lnSpc>
            </a:pPr>
            <a:endParaRPr lang="en-US" sz="2911">
              <a:solidFill>
                <a:srgbClr val="FFFFFF"/>
              </a:solidFill>
              <a:latin typeface="Canva Sans"/>
              <a:ea typeface="Canva Sans"/>
              <a:cs typeface="Canva Sans"/>
              <a:sym typeface="Canva Sans"/>
            </a:endParaRPr>
          </a:p>
        </p:txBody>
      </p:sp>
      <p:sp>
        <p:nvSpPr>
          <p:cNvPr id="9" name="TextBox 21">
            <a:extLst>
              <a:ext uri="{FF2B5EF4-FFF2-40B4-BE49-F238E27FC236}">
                <a16:creationId xmlns:a16="http://schemas.microsoft.com/office/drawing/2014/main" id="{8438C7F6-861F-449A-DCF7-EEAA5A2B77F9}"/>
              </a:ext>
            </a:extLst>
          </p:cNvPr>
          <p:cNvSpPr txBox="1"/>
          <p:nvPr/>
        </p:nvSpPr>
        <p:spPr>
          <a:xfrm>
            <a:off x="1426451" y="4824262"/>
            <a:ext cx="10972800" cy="5096010"/>
          </a:xfrm>
          <a:prstGeom prst="rect">
            <a:avLst/>
          </a:prstGeom>
        </p:spPr>
        <p:txBody>
          <a:bodyPr wrap="square" lIns="0" tIns="0" rIns="0" bIns="0" rtlCol="0" anchor="t">
            <a:spAutoFit/>
          </a:bodyPr>
          <a:lstStyle/>
          <a:p>
            <a:pPr algn="l">
              <a:lnSpc>
                <a:spcPts val="4001"/>
              </a:lnSpc>
            </a:pPr>
            <a:r>
              <a:rPr lang="en-US" sz="2858" b="1" dirty="0">
                <a:solidFill>
                  <a:srgbClr val="FFFFFF"/>
                </a:solidFill>
                <a:latin typeface="Canva Sans Bold"/>
                <a:ea typeface="Canva Sans Bold"/>
                <a:cs typeface="Canva Sans Bold"/>
                <a:sym typeface="Canva Sans Bold"/>
              </a:rPr>
              <a:t>Types of Analysis</a:t>
            </a:r>
          </a:p>
          <a:p>
            <a:pPr algn="l">
              <a:lnSpc>
                <a:spcPts val="4001"/>
              </a:lnSpc>
            </a:pPr>
            <a:r>
              <a:rPr lang="en-US" sz="2858" dirty="0">
                <a:solidFill>
                  <a:srgbClr val="FFFFFF"/>
                </a:solidFill>
                <a:latin typeface="Canva Sans"/>
                <a:ea typeface="Canva Sans"/>
                <a:cs typeface="Canva Sans"/>
                <a:sym typeface="Canva Sans"/>
              </a:rPr>
              <a:t> The analytical phase has different approaches to data analysis such as diagnostic analysis, descriptive analysis, predictive analysis, etc. More importantly, in the field of computing has greatly contributed to aiding the process of statistical analysis of the analytical phase of research. Statistical analysis requires a systematic approach to evaluate data by the means of applying statistical techniques (Mean, Mode, Standard Deviation).</a:t>
            </a:r>
          </a:p>
          <a:p>
            <a:pPr algn="ctr">
              <a:lnSpc>
                <a:spcPts val="4001"/>
              </a:lnSpc>
            </a:pPr>
            <a:endParaRPr lang="en-US" sz="2858" dirty="0">
              <a:solidFill>
                <a:srgbClr val="FFFFFF"/>
              </a:solidFill>
              <a:latin typeface="Canva Sans"/>
              <a:ea typeface="Canva Sans"/>
              <a:cs typeface="Canva Sans"/>
              <a:sym typeface="Canva Sans"/>
            </a:endParaRPr>
          </a:p>
        </p:txBody>
      </p:sp>
      <p:sp>
        <p:nvSpPr>
          <p:cNvPr id="10" name="Freeform 17">
            <a:extLst>
              <a:ext uri="{FF2B5EF4-FFF2-40B4-BE49-F238E27FC236}">
                <a16:creationId xmlns:a16="http://schemas.microsoft.com/office/drawing/2014/main" id="{5441F8BD-8589-0D72-2D03-944FF88A162A}"/>
              </a:ext>
            </a:extLst>
          </p:cNvPr>
          <p:cNvSpPr/>
          <p:nvPr/>
        </p:nvSpPr>
        <p:spPr>
          <a:xfrm>
            <a:off x="13895332" y="4824262"/>
            <a:ext cx="3129694" cy="2131177"/>
          </a:xfrm>
          <a:custGeom>
            <a:avLst/>
            <a:gdLst/>
            <a:ahLst/>
            <a:cxnLst/>
            <a:rect l="l" t="t" r="r" b="b"/>
            <a:pathLst>
              <a:path w="4199860" h="2807416">
                <a:moveTo>
                  <a:pt x="0" y="0"/>
                </a:moveTo>
                <a:lnTo>
                  <a:pt x="4199861" y="0"/>
                </a:lnTo>
                <a:lnTo>
                  <a:pt x="4199861" y="2807416"/>
                </a:lnTo>
                <a:lnTo>
                  <a:pt x="0" y="2807416"/>
                </a:lnTo>
                <a:lnTo>
                  <a:pt x="0" y="0"/>
                </a:lnTo>
                <a:close/>
              </a:path>
            </a:pathLst>
          </a:custGeom>
          <a:blipFill>
            <a:blip r:embed="rId9"/>
            <a:stretch>
              <a:fillRect l="-2296"/>
            </a:stretch>
          </a:blipFill>
        </p:spPr>
        <p:txBody>
          <a:bodyPr/>
          <a:lstStyle/>
          <a:p>
            <a:endParaRPr lang="en-PH"/>
          </a:p>
        </p:txBody>
      </p:sp>
      <p:sp>
        <p:nvSpPr>
          <p:cNvPr id="11" name="Freeform 18">
            <a:extLst>
              <a:ext uri="{FF2B5EF4-FFF2-40B4-BE49-F238E27FC236}">
                <a16:creationId xmlns:a16="http://schemas.microsoft.com/office/drawing/2014/main" id="{AC1B95DF-8CE7-9251-F3C7-BE4A4B58ECE7}"/>
              </a:ext>
            </a:extLst>
          </p:cNvPr>
          <p:cNvSpPr/>
          <p:nvPr/>
        </p:nvSpPr>
        <p:spPr>
          <a:xfrm>
            <a:off x="12573687" y="6955439"/>
            <a:ext cx="2173638" cy="2022073"/>
          </a:xfrm>
          <a:custGeom>
            <a:avLst/>
            <a:gdLst/>
            <a:ahLst/>
            <a:cxnLst/>
            <a:rect l="l" t="t" r="r" b="b"/>
            <a:pathLst>
              <a:path w="2916891" h="2663692">
                <a:moveTo>
                  <a:pt x="0" y="0"/>
                </a:moveTo>
                <a:lnTo>
                  <a:pt x="2916890" y="0"/>
                </a:lnTo>
                <a:lnTo>
                  <a:pt x="2916890" y="2663691"/>
                </a:lnTo>
                <a:lnTo>
                  <a:pt x="0" y="2663691"/>
                </a:lnTo>
                <a:lnTo>
                  <a:pt x="0" y="0"/>
                </a:lnTo>
                <a:close/>
              </a:path>
            </a:pathLst>
          </a:custGeom>
          <a:blipFill>
            <a:blip r:embed="rId10"/>
            <a:stretch>
              <a:fillRect t="-22480" b="-23526"/>
            </a:stretch>
          </a:blipFill>
        </p:spPr>
        <p:txBody>
          <a:bodyPr/>
          <a:lstStyle/>
          <a:p>
            <a:endParaRPr lang="en-PH"/>
          </a:p>
        </p:txBody>
      </p:sp>
    </p:spTree>
    <p:extLst>
      <p:ext uri="{BB962C8B-B14F-4D97-AF65-F5344CB8AC3E}">
        <p14:creationId xmlns:p14="http://schemas.microsoft.com/office/powerpoint/2010/main" val="2022776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3192" y="2068014"/>
            <a:ext cx="3743936" cy="7346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2CB854E-BD6C-D194-C42A-DFC07B45B52A}"/>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844945" y="75989"/>
            <a:ext cx="4467780" cy="1486112"/>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r>
                <a:rPr lang="en-US" sz="4400" dirty="0">
                  <a:solidFill>
                    <a:srgbClr val="FFFFFF"/>
                  </a:solidFill>
                  <a:latin typeface="Helvetica World"/>
                  <a:ea typeface="Helvetica World"/>
                  <a:cs typeface="Helvetica World"/>
                  <a:sym typeface="Helvetica World"/>
                </a:rPr>
                <a:t>Analytic phase</a:t>
              </a:r>
            </a:p>
          </p:txBody>
        </p:sp>
      </p:grpSp>
      <p:sp>
        <p:nvSpPr>
          <p:cNvPr id="12" name="Freeform 17">
            <a:extLst>
              <a:ext uri="{FF2B5EF4-FFF2-40B4-BE49-F238E27FC236}">
                <a16:creationId xmlns:a16="http://schemas.microsoft.com/office/drawing/2014/main" id="{56C8059B-C083-6FC5-4027-2024BEC6D43F}"/>
              </a:ext>
            </a:extLst>
          </p:cNvPr>
          <p:cNvSpPr/>
          <p:nvPr/>
        </p:nvSpPr>
        <p:spPr>
          <a:xfrm>
            <a:off x="2278006" y="1901740"/>
            <a:ext cx="5886468" cy="3861722"/>
          </a:xfrm>
          <a:custGeom>
            <a:avLst/>
            <a:gdLst/>
            <a:ahLst/>
            <a:cxnLst/>
            <a:rect l="l" t="t" r="r" b="b"/>
            <a:pathLst>
              <a:path w="7960894" h="5970671">
                <a:moveTo>
                  <a:pt x="0" y="0"/>
                </a:moveTo>
                <a:lnTo>
                  <a:pt x="7960895" y="0"/>
                </a:lnTo>
                <a:lnTo>
                  <a:pt x="7960895" y="5970671"/>
                </a:lnTo>
                <a:lnTo>
                  <a:pt x="0" y="5970671"/>
                </a:lnTo>
                <a:lnTo>
                  <a:pt x="0" y="0"/>
                </a:lnTo>
                <a:close/>
              </a:path>
            </a:pathLst>
          </a:custGeom>
          <a:blipFill>
            <a:blip r:embed="rId9"/>
            <a:stretch>
              <a:fillRect/>
            </a:stretch>
          </a:blipFill>
        </p:spPr>
        <p:txBody>
          <a:bodyPr/>
          <a:lstStyle/>
          <a:p>
            <a:endParaRPr lang="en-PH"/>
          </a:p>
        </p:txBody>
      </p:sp>
      <p:sp>
        <p:nvSpPr>
          <p:cNvPr id="13" name="Freeform 18">
            <a:extLst>
              <a:ext uri="{FF2B5EF4-FFF2-40B4-BE49-F238E27FC236}">
                <a16:creationId xmlns:a16="http://schemas.microsoft.com/office/drawing/2014/main" id="{AA0DA01A-E007-75FD-9BBC-8D40640E9793}"/>
              </a:ext>
            </a:extLst>
          </p:cNvPr>
          <p:cNvSpPr/>
          <p:nvPr/>
        </p:nvSpPr>
        <p:spPr>
          <a:xfrm>
            <a:off x="8891261" y="1700756"/>
            <a:ext cx="6272539" cy="3861722"/>
          </a:xfrm>
          <a:custGeom>
            <a:avLst/>
            <a:gdLst/>
            <a:ahLst/>
            <a:cxnLst/>
            <a:rect l="l" t="t" r="r" b="b"/>
            <a:pathLst>
              <a:path w="7960894" h="5970671">
                <a:moveTo>
                  <a:pt x="0" y="0"/>
                </a:moveTo>
                <a:lnTo>
                  <a:pt x="7960895" y="0"/>
                </a:lnTo>
                <a:lnTo>
                  <a:pt x="7960895" y="5970671"/>
                </a:lnTo>
                <a:lnTo>
                  <a:pt x="0" y="5970671"/>
                </a:lnTo>
                <a:lnTo>
                  <a:pt x="0" y="0"/>
                </a:lnTo>
                <a:close/>
              </a:path>
            </a:pathLst>
          </a:custGeom>
          <a:blipFill>
            <a:blip r:embed="rId10"/>
            <a:stretch>
              <a:fillRect/>
            </a:stretch>
          </a:blipFill>
        </p:spPr>
        <p:txBody>
          <a:bodyPr/>
          <a:lstStyle/>
          <a:p>
            <a:endParaRPr lang="en-PH"/>
          </a:p>
        </p:txBody>
      </p:sp>
      <p:sp>
        <p:nvSpPr>
          <p:cNvPr id="14" name="Freeform 19">
            <a:extLst>
              <a:ext uri="{FF2B5EF4-FFF2-40B4-BE49-F238E27FC236}">
                <a16:creationId xmlns:a16="http://schemas.microsoft.com/office/drawing/2014/main" id="{E08A0305-378F-5FF7-9DAA-69364CEB7B7D}"/>
              </a:ext>
            </a:extLst>
          </p:cNvPr>
          <p:cNvSpPr/>
          <p:nvPr/>
        </p:nvSpPr>
        <p:spPr>
          <a:xfrm>
            <a:off x="5754991" y="6013786"/>
            <a:ext cx="6272539" cy="3531763"/>
          </a:xfrm>
          <a:custGeom>
            <a:avLst/>
            <a:gdLst/>
            <a:ahLst/>
            <a:cxnLst/>
            <a:rect l="l" t="t" r="r" b="b"/>
            <a:pathLst>
              <a:path w="8761505" h="5460515">
                <a:moveTo>
                  <a:pt x="0" y="0"/>
                </a:moveTo>
                <a:lnTo>
                  <a:pt x="8761505" y="0"/>
                </a:lnTo>
                <a:lnTo>
                  <a:pt x="8761505" y="5460516"/>
                </a:lnTo>
                <a:lnTo>
                  <a:pt x="0" y="5460516"/>
                </a:lnTo>
                <a:lnTo>
                  <a:pt x="0" y="0"/>
                </a:lnTo>
                <a:close/>
              </a:path>
            </a:pathLst>
          </a:custGeom>
          <a:blipFill>
            <a:blip r:embed="rId11"/>
            <a:stretch>
              <a:fillRect/>
            </a:stretch>
          </a:blipFill>
        </p:spPr>
        <p:txBody>
          <a:bodyPr/>
          <a:lstStyle/>
          <a:p>
            <a:endParaRPr lang="en-PH"/>
          </a:p>
        </p:txBody>
      </p:sp>
    </p:spTree>
    <p:extLst>
      <p:ext uri="{BB962C8B-B14F-4D97-AF65-F5344CB8AC3E}">
        <p14:creationId xmlns:p14="http://schemas.microsoft.com/office/powerpoint/2010/main" val="4100354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3192" y="2068014"/>
            <a:ext cx="3743936" cy="7346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2CB854E-BD6C-D194-C42A-DFC07B45B52A}"/>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844945" y="75989"/>
            <a:ext cx="4467780" cy="1486112"/>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r>
                <a:rPr lang="en-US" sz="4400" dirty="0">
                  <a:solidFill>
                    <a:srgbClr val="FFFFFF"/>
                  </a:solidFill>
                  <a:latin typeface="Helvetica World"/>
                  <a:ea typeface="Helvetica World"/>
                  <a:cs typeface="Helvetica World"/>
                  <a:sym typeface="Helvetica World"/>
                </a:rPr>
                <a:t>Analytic phase</a:t>
              </a:r>
            </a:p>
          </p:txBody>
        </p:sp>
      </p:grpSp>
      <p:sp>
        <p:nvSpPr>
          <p:cNvPr id="8" name="Freeform 17">
            <a:extLst>
              <a:ext uri="{FF2B5EF4-FFF2-40B4-BE49-F238E27FC236}">
                <a16:creationId xmlns:a16="http://schemas.microsoft.com/office/drawing/2014/main" id="{5263256E-D5A1-43B4-5B7C-E46BE71A4FFE}"/>
              </a:ext>
            </a:extLst>
          </p:cNvPr>
          <p:cNvSpPr/>
          <p:nvPr/>
        </p:nvSpPr>
        <p:spPr>
          <a:xfrm>
            <a:off x="1055474" y="1550278"/>
            <a:ext cx="9215216" cy="4458975"/>
          </a:xfrm>
          <a:custGeom>
            <a:avLst/>
            <a:gdLst/>
            <a:ahLst/>
            <a:cxnLst/>
            <a:rect l="l" t="t" r="r" b="b"/>
            <a:pathLst>
              <a:path w="9215216" h="4458975">
                <a:moveTo>
                  <a:pt x="0" y="0"/>
                </a:moveTo>
                <a:lnTo>
                  <a:pt x="9215216" y="0"/>
                </a:lnTo>
                <a:lnTo>
                  <a:pt x="9215216" y="4458976"/>
                </a:lnTo>
                <a:lnTo>
                  <a:pt x="0" y="4458976"/>
                </a:lnTo>
                <a:lnTo>
                  <a:pt x="0" y="0"/>
                </a:lnTo>
                <a:close/>
              </a:path>
            </a:pathLst>
          </a:custGeom>
          <a:blipFill>
            <a:blip r:embed="rId10"/>
            <a:stretch>
              <a:fillRect/>
            </a:stretch>
          </a:blipFill>
        </p:spPr>
        <p:txBody>
          <a:bodyPr/>
          <a:lstStyle/>
          <a:p>
            <a:endParaRPr lang="en-US" dirty="0"/>
          </a:p>
        </p:txBody>
      </p:sp>
      <p:sp>
        <p:nvSpPr>
          <p:cNvPr id="9" name="Freeform 18">
            <a:extLst>
              <a:ext uri="{FF2B5EF4-FFF2-40B4-BE49-F238E27FC236}">
                <a16:creationId xmlns:a16="http://schemas.microsoft.com/office/drawing/2014/main" id="{4F673748-F79D-ACD5-D81B-C229E7A05CE6}"/>
              </a:ext>
            </a:extLst>
          </p:cNvPr>
          <p:cNvSpPr/>
          <p:nvPr/>
        </p:nvSpPr>
        <p:spPr>
          <a:xfrm>
            <a:off x="6127586" y="2962344"/>
            <a:ext cx="11301259" cy="5636503"/>
          </a:xfrm>
          <a:custGeom>
            <a:avLst/>
            <a:gdLst/>
            <a:ahLst/>
            <a:cxnLst/>
            <a:rect l="l" t="t" r="r" b="b"/>
            <a:pathLst>
              <a:path w="11301259" h="5636503">
                <a:moveTo>
                  <a:pt x="0" y="0"/>
                </a:moveTo>
                <a:lnTo>
                  <a:pt x="11301259" y="0"/>
                </a:lnTo>
                <a:lnTo>
                  <a:pt x="11301259" y="5636502"/>
                </a:lnTo>
                <a:lnTo>
                  <a:pt x="0" y="5636502"/>
                </a:lnTo>
                <a:lnTo>
                  <a:pt x="0" y="0"/>
                </a:lnTo>
                <a:close/>
              </a:path>
            </a:pathLst>
          </a:custGeom>
          <a:blipFill>
            <a:blip r:embed="rId11"/>
            <a:stretch>
              <a:fillRect/>
            </a:stretch>
          </a:blipFill>
        </p:spPr>
        <p:txBody>
          <a:bodyPr/>
          <a:lstStyle/>
          <a:p>
            <a:endParaRPr lang="en-PH"/>
          </a:p>
        </p:txBody>
      </p:sp>
      <p:sp>
        <p:nvSpPr>
          <p:cNvPr id="10" name="Freeform 19">
            <a:extLst>
              <a:ext uri="{FF2B5EF4-FFF2-40B4-BE49-F238E27FC236}">
                <a16:creationId xmlns:a16="http://schemas.microsoft.com/office/drawing/2014/main" id="{FEAE0FDD-9471-358E-CF61-979179248E45}"/>
              </a:ext>
            </a:extLst>
          </p:cNvPr>
          <p:cNvSpPr/>
          <p:nvPr/>
        </p:nvSpPr>
        <p:spPr>
          <a:xfrm>
            <a:off x="1611768" y="4707175"/>
            <a:ext cx="6726509" cy="5184126"/>
          </a:xfrm>
          <a:custGeom>
            <a:avLst/>
            <a:gdLst/>
            <a:ahLst/>
            <a:cxnLst/>
            <a:rect l="l" t="t" r="r" b="b"/>
            <a:pathLst>
              <a:path w="6726509" h="5184126">
                <a:moveTo>
                  <a:pt x="0" y="0"/>
                </a:moveTo>
                <a:lnTo>
                  <a:pt x="6726509" y="0"/>
                </a:lnTo>
                <a:lnTo>
                  <a:pt x="6726509" y="5184127"/>
                </a:lnTo>
                <a:lnTo>
                  <a:pt x="0" y="5184127"/>
                </a:lnTo>
                <a:lnTo>
                  <a:pt x="0" y="0"/>
                </a:lnTo>
                <a:close/>
              </a:path>
            </a:pathLst>
          </a:custGeom>
          <a:blipFill>
            <a:blip r:embed="rId12"/>
            <a:stretch>
              <a:fillRect t="-52977" b="-52977"/>
            </a:stretch>
          </a:blipFill>
        </p:spPr>
        <p:txBody>
          <a:bodyPr/>
          <a:lstStyle/>
          <a:p>
            <a:endParaRPr lang="en-PH"/>
          </a:p>
        </p:txBody>
      </p:sp>
      <p:sp>
        <p:nvSpPr>
          <p:cNvPr id="11" name="Freeform 21">
            <a:extLst>
              <a:ext uri="{FF2B5EF4-FFF2-40B4-BE49-F238E27FC236}">
                <a16:creationId xmlns:a16="http://schemas.microsoft.com/office/drawing/2014/main" id="{FE258415-DD8D-AACF-3462-389EFADF5679}"/>
              </a:ext>
            </a:extLst>
          </p:cNvPr>
          <p:cNvSpPr/>
          <p:nvPr/>
        </p:nvSpPr>
        <p:spPr>
          <a:xfrm>
            <a:off x="13969712" y="819045"/>
            <a:ext cx="2746180" cy="2746180"/>
          </a:xfrm>
          <a:custGeom>
            <a:avLst/>
            <a:gdLst/>
            <a:ahLst/>
            <a:cxnLst/>
            <a:rect l="l" t="t" r="r" b="b"/>
            <a:pathLst>
              <a:path w="2746180" h="2746180">
                <a:moveTo>
                  <a:pt x="0" y="0"/>
                </a:moveTo>
                <a:lnTo>
                  <a:pt x="2746180" y="0"/>
                </a:lnTo>
                <a:lnTo>
                  <a:pt x="2746180" y="2746180"/>
                </a:lnTo>
                <a:lnTo>
                  <a:pt x="0" y="2746180"/>
                </a:lnTo>
                <a:lnTo>
                  <a:pt x="0" y="0"/>
                </a:lnTo>
                <a:close/>
              </a:path>
            </a:pathLst>
          </a:custGeom>
          <a:blipFill>
            <a:blip r:embed="rId13"/>
            <a:stretch>
              <a:fillRect/>
            </a:stretch>
          </a:blipFill>
        </p:spPr>
        <p:txBody>
          <a:bodyPr/>
          <a:lstStyle/>
          <a:p>
            <a:endParaRPr lang="en-PH"/>
          </a:p>
        </p:txBody>
      </p:sp>
    </p:spTree>
    <p:extLst>
      <p:ext uri="{BB962C8B-B14F-4D97-AF65-F5344CB8AC3E}">
        <p14:creationId xmlns:p14="http://schemas.microsoft.com/office/powerpoint/2010/main" val="399492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3192" y="2068014"/>
            <a:ext cx="3743936" cy="7346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2CB854E-BD6C-D194-C42A-DFC07B45B52A}"/>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844945" y="75989"/>
            <a:ext cx="4467780" cy="1486112"/>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r>
                <a:rPr lang="en-US" sz="4400" dirty="0">
                  <a:solidFill>
                    <a:srgbClr val="FFFFFF"/>
                  </a:solidFill>
                  <a:latin typeface="Helvetica World"/>
                  <a:ea typeface="Helvetica World"/>
                  <a:cs typeface="Helvetica World"/>
                  <a:sym typeface="Helvetica World"/>
                </a:rPr>
                <a:t>Analytic phase</a:t>
              </a:r>
            </a:p>
          </p:txBody>
        </p:sp>
      </p:grpSp>
      <p:sp>
        <p:nvSpPr>
          <p:cNvPr id="12" name="Freeform 17">
            <a:extLst>
              <a:ext uri="{FF2B5EF4-FFF2-40B4-BE49-F238E27FC236}">
                <a16:creationId xmlns:a16="http://schemas.microsoft.com/office/drawing/2014/main" id="{0E2A3668-CF56-AB51-9ABC-D41A3E685C78}"/>
              </a:ext>
            </a:extLst>
          </p:cNvPr>
          <p:cNvSpPr/>
          <p:nvPr/>
        </p:nvSpPr>
        <p:spPr>
          <a:xfrm>
            <a:off x="3768157" y="5690112"/>
            <a:ext cx="2591029" cy="2737240"/>
          </a:xfrm>
          <a:custGeom>
            <a:avLst/>
            <a:gdLst/>
            <a:ahLst/>
            <a:cxnLst/>
            <a:rect l="l" t="t" r="r" b="b"/>
            <a:pathLst>
              <a:path w="2746180" h="2746180">
                <a:moveTo>
                  <a:pt x="0" y="0"/>
                </a:moveTo>
                <a:lnTo>
                  <a:pt x="2746180" y="0"/>
                </a:lnTo>
                <a:lnTo>
                  <a:pt x="2746180" y="2746180"/>
                </a:lnTo>
                <a:lnTo>
                  <a:pt x="0" y="2746180"/>
                </a:lnTo>
                <a:lnTo>
                  <a:pt x="0" y="0"/>
                </a:lnTo>
                <a:close/>
              </a:path>
            </a:pathLst>
          </a:custGeom>
          <a:blipFill>
            <a:blip r:embed="rId10"/>
            <a:stretch>
              <a:fillRect/>
            </a:stretch>
          </a:blipFill>
        </p:spPr>
        <p:txBody>
          <a:bodyPr/>
          <a:lstStyle/>
          <a:p>
            <a:endParaRPr lang="en-PH"/>
          </a:p>
        </p:txBody>
      </p:sp>
      <p:sp>
        <p:nvSpPr>
          <p:cNvPr id="13" name="Freeform 19">
            <a:extLst>
              <a:ext uri="{FF2B5EF4-FFF2-40B4-BE49-F238E27FC236}">
                <a16:creationId xmlns:a16="http://schemas.microsoft.com/office/drawing/2014/main" id="{87CD5150-6587-B654-5623-A144740BDC9A}"/>
              </a:ext>
            </a:extLst>
          </p:cNvPr>
          <p:cNvSpPr/>
          <p:nvPr/>
        </p:nvSpPr>
        <p:spPr>
          <a:xfrm rot="21289856">
            <a:off x="6844586" y="6177738"/>
            <a:ext cx="3658649" cy="1932553"/>
          </a:xfrm>
          <a:custGeom>
            <a:avLst/>
            <a:gdLst/>
            <a:ahLst/>
            <a:cxnLst/>
            <a:rect l="l" t="t" r="r" b="b"/>
            <a:pathLst>
              <a:path w="3877730" h="1938865">
                <a:moveTo>
                  <a:pt x="0" y="0"/>
                </a:moveTo>
                <a:lnTo>
                  <a:pt x="3877730" y="0"/>
                </a:lnTo>
                <a:lnTo>
                  <a:pt x="3877730" y="1938865"/>
                </a:lnTo>
                <a:lnTo>
                  <a:pt x="0" y="1938865"/>
                </a:lnTo>
                <a:lnTo>
                  <a:pt x="0" y="0"/>
                </a:lnTo>
                <a:close/>
              </a:path>
            </a:pathLst>
          </a:custGeom>
          <a:blipFill>
            <a:blip r:embed="rId11"/>
            <a:stretch>
              <a:fillRect/>
            </a:stretch>
          </a:blipFill>
        </p:spPr>
        <p:txBody>
          <a:bodyPr/>
          <a:lstStyle/>
          <a:p>
            <a:endParaRPr lang="en-PH"/>
          </a:p>
        </p:txBody>
      </p:sp>
      <p:sp>
        <p:nvSpPr>
          <p:cNvPr id="14" name="Freeform 20">
            <a:extLst>
              <a:ext uri="{FF2B5EF4-FFF2-40B4-BE49-F238E27FC236}">
                <a16:creationId xmlns:a16="http://schemas.microsoft.com/office/drawing/2014/main" id="{E479EA46-5E30-EC80-813E-43565A010802}"/>
              </a:ext>
            </a:extLst>
          </p:cNvPr>
          <p:cNvSpPr/>
          <p:nvPr/>
        </p:nvSpPr>
        <p:spPr>
          <a:xfrm>
            <a:off x="10723855" y="4840049"/>
            <a:ext cx="2354730" cy="2348705"/>
          </a:xfrm>
          <a:custGeom>
            <a:avLst/>
            <a:gdLst/>
            <a:ahLst/>
            <a:cxnLst/>
            <a:rect l="l" t="t" r="r" b="b"/>
            <a:pathLst>
              <a:path w="2495732" h="2356376">
                <a:moveTo>
                  <a:pt x="0" y="0"/>
                </a:moveTo>
                <a:lnTo>
                  <a:pt x="2495732" y="0"/>
                </a:lnTo>
                <a:lnTo>
                  <a:pt x="2495732" y="2356376"/>
                </a:lnTo>
                <a:lnTo>
                  <a:pt x="0" y="2356376"/>
                </a:lnTo>
                <a:lnTo>
                  <a:pt x="0" y="0"/>
                </a:lnTo>
                <a:close/>
              </a:path>
            </a:pathLst>
          </a:custGeom>
          <a:blipFill>
            <a:blip r:embed="rId12"/>
            <a:stretch>
              <a:fillRect/>
            </a:stretch>
          </a:blipFill>
        </p:spPr>
        <p:txBody>
          <a:bodyPr/>
          <a:lstStyle/>
          <a:p>
            <a:endParaRPr lang="en-PH"/>
          </a:p>
        </p:txBody>
      </p:sp>
      <p:sp>
        <p:nvSpPr>
          <p:cNvPr id="15" name="Freeform 21">
            <a:extLst>
              <a:ext uri="{FF2B5EF4-FFF2-40B4-BE49-F238E27FC236}">
                <a16:creationId xmlns:a16="http://schemas.microsoft.com/office/drawing/2014/main" id="{52220184-0CFA-D676-5F4A-6CA2E5A88C18}"/>
              </a:ext>
            </a:extLst>
          </p:cNvPr>
          <p:cNvSpPr/>
          <p:nvPr/>
        </p:nvSpPr>
        <p:spPr>
          <a:xfrm>
            <a:off x="12972480" y="5689558"/>
            <a:ext cx="2179009" cy="2567694"/>
          </a:xfrm>
          <a:custGeom>
            <a:avLst/>
            <a:gdLst/>
            <a:ahLst/>
            <a:cxnLst/>
            <a:rect l="l" t="t" r="r" b="b"/>
            <a:pathLst>
              <a:path w="2309488" h="2576080">
                <a:moveTo>
                  <a:pt x="0" y="0"/>
                </a:moveTo>
                <a:lnTo>
                  <a:pt x="2309489" y="0"/>
                </a:lnTo>
                <a:lnTo>
                  <a:pt x="2309489" y="2576080"/>
                </a:lnTo>
                <a:lnTo>
                  <a:pt x="0" y="2576080"/>
                </a:lnTo>
                <a:lnTo>
                  <a:pt x="0" y="0"/>
                </a:lnTo>
                <a:close/>
              </a:path>
            </a:pathLst>
          </a:custGeom>
          <a:blipFill>
            <a:blip r:embed="rId13"/>
            <a:stretch>
              <a:fillRect l="-8750" t="-6922" r="-10513"/>
            </a:stretch>
          </a:blipFill>
        </p:spPr>
        <p:txBody>
          <a:bodyPr/>
          <a:lstStyle/>
          <a:p>
            <a:endParaRPr lang="en-PH"/>
          </a:p>
        </p:txBody>
      </p:sp>
      <p:sp>
        <p:nvSpPr>
          <p:cNvPr id="16" name="Freeform 22">
            <a:extLst>
              <a:ext uri="{FF2B5EF4-FFF2-40B4-BE49-F238E27FC236}">
                <a16:creationId xmlns:a16="http://schemas.microsoft.com/office/drawing/2014/main" id="{648AEA55-740E-E2AE-0381-42D00BC6918B}"/>
              </a:ext>
            </a:extLst>
          </p:cNvPr>
          <p:cNvSpPr/>
          <p:nvPr/>
        </p:nvSpPr>
        <p:spPr>
          <a:xfrm>
            <a:off x="11108924" y="7041972"/>
            <a:ext cx="1969661" cy="2080809"/>
          </a:xfrm>
          <a:custGeom>
            <a:avLst/>
            <a:gdLst/>
            <a:ahLst/>
            <a:cxnLst/>
            <a:rect l="l" t="t" r="r" b="b"/>
            <a:pathLst>
              <a:path w="2087605" h="2087605">
                <a:moveTo>
                  <a:pt x="0" y="0"/>
                </a:moveTo>
                <a:lnTo>
                  <a:pt x="2087605" y="0"/>
                </a:lnTo>
                <a:lnTo>
                  <a:pt x="2087605" y="2087605"/>
                </a:lnTo>
                <a:lnTo>
                  <a:pt x="0" y="2087605"/>
                </a:lnTo>
                <a:lnTo>
                  <a:pt x="0" y="0"/>
                </a:lnTo>
                <a:close/>
              </a:path>
            </a:pathLst>
          </a:custGeom>
          <a:blipFill>
            <a:blip r:embed="rId14"/>
            <a:stretch>
              <a:fillRect/>
            </a:stretch>
          </a:blipFill>
        </p:spPr>
        <p:txBody>
          <a:bodyPr/>
          <a:lstStyle/>
          <a:p>
            <a:endParaRPr lang="en-PH"/>
          </a:p>
        </p:txBody>
      </p:sp>
      <p:sp>
        <p:nvSpPr>
          <p:cNvPr id="17" name="TextBox 24">
            <a:extLst>
              <a:ext uri="{FF2B5EF4-FFF2-40B4-BE49-F238E27FC236}">
                <a16:creationId xmlns:a16="http://schemas.microsoft.com/office/drawing/2014/main" id="{E98B284E-7FF4-C70A-E6AA-ABDBC2D71B1E}"/>
              </a:ext>
            </a:extLst>
          </p:cNvPr>
          <p:cNvSpPr txBox="1"/>
          <p:nvPr/>
        </p:nvSpPr>
        <p:spPr>
          <a:xfrm>
            <a:off x="1085850" y="1534796"/>
            <a:ext cx="16116300" cy="3101042"/>
          </a:xfrm>
          <a:prstGeom prst="rect">
            <a:avLst/>
          </a:prstGeom>
        </p:spPr>
        <p:txBody>
          <a:bodyPr wrap="square" lIns="0" tIns="0" rIns="0" bIns="0" rtlCol="0" anchor="t">
            <a:spAutoFit/>
          </a:bodyPr>
          <a:lstStyle/>
          <a:p>
            <a:pPr algn="ctr">
              <a:lnSpc>
                <a:spcPts val="4915"/>
              </a:lnSpc>
            </a:pPr>
            <a:r>
              <a:rPr lang="en-US" sz="3511" b="1">
                <a:solidFill>
                  <a:srgbClr val="FFFFFF"/>
                </a:solidFill>
                <a:latin typeface="Canva Sans Bold"/>
                <a:ea typeface="Canva Sans Bold"/>
                <a:cs typeface="Canva Sans Bold"/>
                <a:sym typeface="Canva Sans Bold"/>
              </a:rPr>
              <a:t>Contribution of Computing to Statistical Analysis</a:t>
            </a:r>
          </a:p>
          <a:p>
            <a:pPr algn="ctr">
              <a:lnSpc>
                <a:spcPts val="4915"/>
              </a:lnSpc>
            </a:pPr>
            <a:r>
              <a:rPr lang="en-US" sz="3511" b="1">
                <a:solidFill>
                  <a:srgbClr val="FFFFFF"/>
                </a:solidFill>
                <a:latin typeface="Canva Sans Bold"/>
                <a:ea typeface="Canva Sans Bold"/>
                <a:cs typeface="Canva Sans Bold"/>
                <a:sym typeface="Canva Sans Bold"/>
              </a:rPr>
              <a:t> </a:t>
            </a:r>
            <a:r>
              <a:rPr lang="en-US" sz="3511">
                <a:solidFill>
                  <a:srgbClr val="FFFFFF"/>
                </a:solidFill>
                <a:latin typeface="Canva Sans"/>
                <a:ea typeface="Canva Sans"/>
                <a:cs typeface="Canva Sans"/>
                <a:sym typeface="Canva Sans"/>
              </a:rPr>
              <a:t>The contribution of computing has shifted the mode of solving statistical problems manually to the click of a button. From simple software such as Microsoft Excel, SPSS, XLSTAT, and many to more that make the process convenient and accessible.</a:t>
            </a:r>
          </a:p>
        </p:txBody>
      </p:sp>
      <p:sp>
        <p:nvSpPr>
          <p:cNvPr id="18" name="Freeform 18">
            <a:extLst>
              <a:ext uri="{FF2B5EF4-FFF2-40B4-BE49-F238E27FC236}">
                <a16:creationId xmlns:a16="http://schemas.microsoft.com/office/drawing/2014/main" id="{65A863CF-28EC-9532-389B-A41380EFFB72}"/>
              </a:ext>
            </a:extLst>
          </p:cNvPr>
          <p:cNvSpPr/>
          <p:nvPr/>
        </p:nvSpPr>
        <p:spPr>
          <a:xfrm>
            <a:off x="4310056" y="6074041"/>
            <a:ext cx="2069568" cy="1843797"/>
          </a:xfrm>
          <a:custGeom>
            <a:avLst/>
            <a:gdLst/>
            <a:ahLst/>
            <a:cxnLst/>
            <a:rect l="l" t="t" r="r" b="b"/>
            <a:pathLst>
              <a:path w="2069568" h="1843797">
                <a:moveTo>
                  <a:pt x="0" y="0"/>
                </a:moveTo>
                <a:lnTo>
                  <a:pt x="2069567" y="0"/>
                </a:lnTo>
                <a:lnTo>
                  <a:pt x="2069567" y="1843796"/>
                </a:lnTo>
                <a:lnTo>
                  <a:pt x="0" y="1843796"/>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PH"/>
          </a:p>
        </p:txBody>
      </p:sp>
    </p:spTree>
    <p:extLst>
      <p:ext uri="{BB962C8B-B14F-4D97-AF65-F5344CB8AC3E}">
        <p14:creationId xmlns:p14="http://schemas.microsoft.com/office/powerpoint/2010/main" val="1908860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3192" y="2068014"/>
            <a:ext cx="3743936" cy="7346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2CB854E-BD6C-D194-C42A-DFC07B45B52A}"/>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844945" y="75989"/>
            <a:ext cx="4467780" cy="1486112"/>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r>
                <a:rPr lang="en-US" sz="4400" dirty="0">
                  <a:solidFill>
                    <a:srgbClr val="FFFFFF"/>
                  </a:solidFill>
                  <a:latin typeface="Helvetica World"/>
                  <a:ea typeface="Helvetica World"/>
                  <a:cs typeface="Helvetica World"/>
                  <a:sym typeface="Helvetica World"/>
                </a:rPr>
                <a:t>Analytic phase</a:t>
              </a:r>
            </a:p>
          </p:txBody>
        </p:sp>
      </p:grpSp>
      <p:sp>
        <p:nvSpPr>
          <p:cNvPr id="8" name="Freeform 17">
            <a:extLst>
              <a:ext uri="{FF2B5EF4-FFF2-40B4-BE49-F238E27FC236}">
                <a16:creationId xmlns:a16="http://schemas.microsoft.com/office/drawing/2014/main" id="{6E7D3E0C-AD17-8A33-B82B-63434F794369}"/>
              </a:ext>
            </a:extLst>
          </p:cNvPr>
          <p:cNvSpPr/>
          <p:nvPr/>
        </p:nvSpPr>
        <p:spPr>
          <a:xfrm>
            <a:off x="12715042" y="2658559"/>
            <a:ext cx="4380582" cy="3993754"/>
          </a:xfrm>
          <a:custGeom>
            <a:avLst/>
            <a:gdLst/>
            <a:ahLst/>
            <a:cxnLst/>
            <a:rect l="l" t="t" r="r" b="b"/>
            <a:pathLst>
              <a:path w="5256264" h="4962767">
                <a:moveTo>
                  <a:pt x="0" y="0"/>
                </a:moveTo>
                <a:lnTo>
                  <a:pt x="5256264" y="0"/>
                </a:lnTo>
                <a:lnTo>
                  <a:pt x="5256264" y="4962767"/>
                </a:lnTo>
                <a:lnTo>
                  <a:pt x="0" y="4962767"/>
                </a:lnTo>
                <a:lnTo>
                  <a:pt x="0" y="0"/>
                </a:lnTo>
                <a:close/>
              </a:path>
            </a:pathLst>
          </a:custGeom>
          <a:blipFill>
            <a:blip r:embed="rId10"/>
            <a:stretch>
              <a:fillRect/>
            </a:stretch>
          </a:blipFill>
        </p:spPr>
        <p:txBody>
          <a:bodyPr/>
          <a:lstStyle/>
          <a:p>
            <a:endParaRPr lang="en-PH"/>
          </a:p>
        </p:txBody>
      </p:sp>
      <p:sp>
        <p:nvSpPr>
          <p:cNvPr id="9" name="TextBox 19">
            <a:extLst>
              <a:ext uri="{FF2B5EF4-FFF2-40B4-BE49-F238E27FC236}">
                <a16:creationId xmlns:a16="http://schemas.microsoft.com/office/drawing/2014/main" id="{ADA2DE42-BA65-9547-A72B-3BD279C957B9}"/>
              </a:ext>
            </a:extLst>
          </p:cNvPr>
          <p:cNvSpPr txBox="1"/>
          <p:nvPr/>
        </p:nvSpPr>
        <p:spPr>
          <a:xfrm>
            <a:off x="1005126" y="1495559"/>
            <a:ext cx="11709916" cy="6787860"/>
          </a:xfrm>
          <a:prstGeom prst="rect">
            <a:avLst/>
          </a:prstGeom>
        </p:spPr>
        <p:txBody>
          <a:bodyPr lIns="0" tIns="0" rIns="0" bIns="0" rtlCol="0" anchor="t">
            <a:spAutoFit/>
          </a:bodyPr>
          <a:lstStyle/>
          <a:p>
            <a:pPr algn="l">
              <a:lnSpc>
                <a:spcPts val="4915"/>
              </a:lnSpc>
            </a:pPr>
            <a:r>
              <a:rPr lang="en-US" sz="3511" b="1" dirty="0">
                <a:solidFill>
                  <a:srgbClr val="FFFFFF"/>
                </a:solidFill>
                <a:latin typeface="Canva Sans Bold"/>
                <a:ea typeface="Canva Sans Bold"/>
                <a:cs typeface="Canva Sans Bold"/>
                <a:sym typeface="Canva Sans Bold"/>
              </a:rPr>
              <a:t>What  is </a:t>
            </a:r>
            <a:r>
              <a:rPr lang="en-US" sz="3511" b="1" dirty="0" err="1">
                <a:solidFill>
                  <a:srgbClr val="FFFFFF"/>
                </a:solidFill>
                <a:latin typeface="Canva Sans Bold"/>
                <a:ea typeface="Canva Sans Bold"/>
                <a:cs typeface="Canva Sans Bold"/>
                <a:sym typeface="Canva Sans Bold"/>
              </a:rPr>
              <a:t>Micrsoft</a:t>
            </a:r>
            <a:r>
              <a:rPr lang="en-US" sz="3511" b="1" dirty="0">
                <a:solidFill>
                  <a:srgbClr val="FFFFFF"/>
                </a:solidFill>
                <a:latin typeface="Canva Sans Bold"/>
                <a:ea typeface="Canva Sans Bold"/>
                <a:cs typeface="Canva Sans Bold"/>
                <a:sym typeface="Canva Sans Bold"/>
              </a:rPr>
              <a:t> Excel?</a:t>
            </a:r>
          </a:p>
          <a:p>
            <a:pPr algn="l">
              <a:lnSpc>
                <a:spcPts val="4915"/>
              </a:lnSpc>
            </a:pPr>
            <a:r>
              <a:rPr lang="en-US" sz="3511" dirty="0">
                <a:solidFill>
                  <a:srgbClr val="FFFFFF"/>
                </a:solidFill>
                <a:latin typeface="Canva Sans"/>
                <a:ea typeface="Canva Sans"/>
                <a:cs typeface="Canva Sans"/>
                <a:sym typeface="Canva Sans"/>
              </a:rPr>
              <a:t>Excel is a spreadsheet program from Microsoft and a component of its Office product group for business applications. Microsoft Excel enables users to format, organize and calculate data in a spreadsheet. Generally, Excel functions as software for processing numbers, but in detail, this software is also used to create, edit, sort, analyze, and summarize data. In addition, Microsoft Excel also functions to perform arithmetic and statistical calculations so that it can help solve logic and math problems.</a:t>
            </a:r>
          </a:p>
        </p:txBody>
      </p:sp>
    </p:spTree>
    <p:extLst>
      <p:ext uri="{BB962C8B-B14F-4D97-AF65-F5344CB8AC3E}">
        <p14:creationId xmlns:p14="http://schemas.microsoft.com/office/powerpoint/2010/main" val="3944740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3192" y="2068014"/>
            <a:ext cx="3743936" cy="7346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2CB854E-BD6C-D194-C42A-DFC07B45B52A}"/>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844945" y="75989"/>
            <a:ext cx="4467780" cy="1486112"/>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r>
                <a:rPr lang="en-US" sz="4400" dirty="0">
                  <a:solidFill>
                    <a:srgbClr val="FFFFFF"/>
                  </a:solidFill>
                  <a:latin typeface="Helvetica World"/>
                  <a:ea typeface="Helvetica World"/>
                  <a:cs typeface="Helvetica World"/>
                  <a:sym typeface="Helvetica World"/>
                </a:rPr>
                <a:t>Analytic phase</a:t>
              </a:r>
            </a:p>
          </p:txBody>
        </p:sp>
      </p:grpSp>
      <p:pic>
        <p:nvPicPr>
          <p:cNvPr id="14" name="Picture 13">
            <a:hlinkClick r:id="rId10"/>
            <a:extLst>
              <a:ext uri="{FF2B5EF4-FFF2-40B4-BE49-F238E27FC236}">
                <a16:creationId xmlns:a16="http://schemas.microsoft.com/office/drawing/2014/main" id="{6E833536-D32C-6DFC-06C8-0872AF43EB02}"/>
              </a:ext>
            </a:extLst>
          </p:cNvPr>
          <p:cNvPicPr>
            <a:picLocks noChangeAspect="1"/>
          </p:cNvPicPr>
          <p:nvPr/>
        </p:nvPicPr>
        <p:blipFill>
          <a:blip r:embed="rId11"/>
          <a:stretch>
            <a:fillRect/>
          </a:stretch>
        </p:blipFill>
        <p:spPr>
          <a:xfrm>
            <a:off x="2042665" y="1711586"/>
            <a:ext cx="7608586" cy="7751874"/>
          </a:xfrm>
          <a:prstGeom prst="rect">
            <a:avLst/>
          </a:prstGeom>
        </p:spPr>
      </p:pic>
      <p:sp>
        <p:nvSpPr>
          <p:cNvPr id="10" name="Freeform 17">
            <a:extLst>
              <a:ext uri="{FF2B5EF4-FFF2-40B4-BE49-F238E27FC236}">
                <a16:creationId xmlns:a16="http://schemas.microsoft.com/office/drawing/2014/main" id="{C7AFC492-9164-1192-6201-42483B7C42D9}"/>
              </a:ext>
            </a:extLst>
          </p:cNvPr>
          <p:cNvSpPr/>
          <p:nvPr/>
        </p:nvSpPr>
        <p:spPr>
          <a:xfrm>
            <a:off x="8132028" y="1939480"/>
            <a:ext cx="6514363" cy="3648043"/>
          </a:xfrm>
          <a:custGeom>
            <a:avLst/>
            <a:gdLst/>
            <a:ahLst/>
            <a:cxnLst/>
            <a:rect l="l" t="t" r="r" b="b"/>
            <a:pathLst>
              <a:path w="6514363" h="3648043">
                <a:moveTo>
                  <a:pt x="0" y="0"/>
                </a:moveTo>
                <a:lnTo>
                  <a:pt x="6514363" y="0"/>
                </a:lnTo>
                <a:lnTo>
                  <a:pt x="6514363" y="3648043"/>
                </a:lnTo>
                <a:lnTo>
                  <a:pt x="0" y="3648043"/>
                </a:lnTo>
                <a:lnTo>
                  <a:pt x="0" y="0"/>
                </a:lnTo>
                <a:close/>
              </a:path>
            </a:pathLst>
          </a:custGeom>
          <a:blipFill>
            <a:blip r:embed="rId12"/>
            <a:stretch>
              <a:fillRect/>
            </a:stretch>
          </a:blipFill>
        </p:spPr>
        <p:txBody>
          <a:bodyPr/>
          <a:lstStyle/>
          <a:p>
            <a:endParaRPr lang="en-PH"/>
          </a:p>
        </p:txBody>
      </p:sp>
    </p:spTree>
    <p:extLst>
      <p:ext uri="{BB962C8B-B14F-4D97-AF65-F5344CB8AC3E}">
        <p14:creationId xmlns:p14="http://schemas.microsoft.com/office/powerpoint/2010/main" val="4201642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3192" y="2068014"/>
            <a:ext cx="3743936" cy="7346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2CB854E-BD6C-D194-C42A-DFC07B45B52A}"/>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844945" y="75989"/>
            <a:ext cx="4467780" cy="1486112"/>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r>
                <a:rPr lang="en-US" sz="4400" dirty="0">
                  <a:solidFill>
                    <a:srgbClr val="FFFFFF"/>
                  </a:solidFill>
                  <a:latin typeface="Helvetica World"/>
                  <a:ea typeface="Helvetica World"/>
                  <a:cs typeface="Helvetica World"/>
                  <a:sym typeface="Helvetica World"/>
                </a:rPr>
                <a:t>Analytic phase</a:t>
              </a:r>
            </a:p>
          </p:txBody>
        </p:sp>
      </p:grpSp>
      <p:sp>
        <p:nvSpPr>
          <p:cNvPr id="9" name="TextBox 19">
            <a:extLst>
              <a:ext uri="{FF2B5EF4-FFF2-40B4-BE49-F238E27FC236}">
                <a16:creationId xmlns:a16="http://schemas.microsoft.com/office/drawing/2014/main" id="{ADA2DE42-BA65-9547-A72B-3BD279C957B9}"/>
              </a:ext>
            </a:extLst>
          </p:cNvPr>
          <p:cNvSpPr txBox="1"/>
          <p:nvPr/>
        </p:nvSpPr>
        <p:spPr>
          <a:xfrm>
            <a:off x="1005126" y="1495559"/>
            <a:ext cx="11709916" cy="6242927"/>
          </a:xfrm>
          <a:prstGeom prst="rect">
            <a:avLst/>
          </a:prstGeom>
        </p:spPr>
        <p:txBody>
          <a:bodyPr lIns="0" tIns="0" rIns="0" bIns="0" rtlCol="0" anchor="t">
            <a:spAutoFit/>
          </a:bodyPr>
          <a:lstStyle/>
          <a:p>
            <a:pPr algn="l">
              <a:lnSpc>
                <a:spcPts val="4915"/>
              </a:lnSpc>
            </a:pPr>
            <a:r>
              <a:rPr lang="en-US" sz="3511" b="1" dirty="0">
                <a:solidFill>
                  <a:srgbClr val="FFFFFF"/>
                </a:solidFill>
                <a:latin typeface="Canva Sans Bold"/>
                <a:ea typeface="Canva Sans Bold"/>
                <a:cs typeface="Canva Sans Bold"/>
                <a:sym typeface="Canva Sans Bold"/>
              </a:rPr>
              <a:t>What  is XLSTAT?</a:t>
            </a:r>
          </a:p>
          <a:p>
            <a:pPr algn="l">
              <a:lnSpc>
                <a:spcPts val="4915"/>
              </a:lnSpc>
            </a:pPr>
            <a:r>
              <a:rPr lang="en-US" sz="3511" dirty="0">
                <a:solidFill>
                  <a:srgbClr val="FFFFFF"/>
                </a:solidFill>
                <a:latin typeface="Canva Sans"/>
                <a:ea typeface="Canva Sans"/>
                <a:cs typeface="Canva Sans"/>
                <a:sym typeface="Canva Sans"/>
              </a:rPr>
              <a:t>XLSTAT is a powerful yet flexible Excel data analysis add-on that allows 150,000+ users in over 120 countries across the world to analyze, customize, and share results within Microsoft Excel. XLSTAT allows users to analyze, customize, and share data in an easily digestible format, while its counterpart, NVivo, specifically helps researchers organize qualitative data in a more structured way that allows for deeper insights.</a:t>
            </a:r>
          </a:p>
        </p:txBody>
      </p:sp>
      <p:pic>
        <p:nvPicPr>
          <p:cNvPr id="1026" name="Picture 2" descr="XLSTAT: Powerful yet flexible Excel data analysis add-on that allows users  to analyze | AlternativeTo">
            <a:extLst>
              <a:ext uri="{FF2B5EF4-FFF2-40B4-BE49-F238E27FC236}">
                <a16:creationId xmlns:a16="http://schemas.microsoft.com/office/drawing/2014/main" id="{6568BB4E-9908-00BE-76EE-06545A5782E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50000"/>
          <a:stretch/>
        </p:blipFill>
        <p:spPr bwMode="auto">
          <a:xfrm>
            <a:off x="12958167" y="2476500"/>
            <a:ext cx="4148667"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681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3192" y="2068014"/>
            <a:ext cx="3743936" cy="7346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2CB854E-BD6C-D194-C42A-DFC07B45B52A}"/>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844945" y="75989"/>
            <a:ext cx="4467780" cy="1486112"/>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r>
                <a:rPr lang="en-US" sz="4400" dirty="0">
                  <a:solidFill>
                    <a:srgbClr val="FFFFFF"/>
                  </a:solidFill>
                  <a:latin typeface="Helvetica World"/>
                  <a:ea typeface="Helvetica World"/>
                  <a:cs typeface="Helvetica World"/>
                  <a:sym typeface="Helvetica World"/>
                </a:rPr>
                <a:t>Analytic phase</a:t>
              </a:r>
            </a:p>
          </p:txBody>
        </p:sp>
      </p:grpSp>
      <p:sp>
        <p:nvSpPr>
          <p:cNvPr id="9" name="TextBox 19">
            <a:extLst>
              <a:ext uri="{FF2B5EF4-FFF2-40B4-BE49-F238E27FC236}">
                <a16:creationId xmlns:a16="http://schemas.microsoft.com/office/drawing/2014/main" id="{ADA2DE42-BA65-9547-A72B-3BD279C957B9}"/>
              </a:ext>
            </a:extLst>
          </p:cNvPr>
          <p:cNvSpPr txBox="1"/>
          <p:nvPr/>
        </p:nvSpPr>
        <p:spPr>
          <a:xfrm>
            <a:off x="1005126" y="1495559"/>
            <a:ext cx="11709916" cy="4986173"/>
          </a:xfrm>
          <a:prstGeom prst="rect">
            <a:avLst/>
          </a:prstGeom>
        </p:spPr>
        <p:txBody>
          <a:bodyPr lIns="0" tIns="0" rIns="0" bIns="0" rtlCol="0" anchor="t">
            <a:spAutoFit/>
          </a:bodyPr>
          <a:lstStyle/>
          <a:p>
            <a:pPr algn="l">
              <a:lnSpc>
                <a:spcPts val="4915"/>
              </a:lnSpc>
            </a:pPr>
            <a:r>
              <a:rPr lang="en-US" sz="3511" b="1" dirty="0">
                <a:solidFill>
                  <a:srgbClr val="FFFFFF"/>
                </a:solidFill>
                <a:latin typeface="Canva Sans Bold"/>
                <a:ea typeface="Canva Sans Bold"/>
                <a:cs typeface="Canva Sans Bold"/>
                <a:sym typeface="Canva Sans Bold"/>
              </a:rPr>
              <a:t>How to use XLSTAT?</a:t>
            </a:r>
          </a:p>
          <a:p>
            <a:pPr algn="l">
              <a:lnSpc>
                <a:spcPts val="4915"/>
              </a:lnSpc>
            </a:pPr>
            <a:r>
              <a:rPr lang="en-US" sz="3511" dirty="0">
                <a:solidFill>
                  <a:srgbClr val="FFFFFF"/>
                </a:solidFill>
                <a:latin typeface="Canva Sans" panose="020B0604020202020204" charset="0"/>
                <a:ea typeface="Canva Sans Bold"/>
                <a:cs typeface="Canva Sans Bold"/>
                <a:sym typeface="Canva Sans Bold"/>
              </a:rPr>
              <a:t>To use an XLSTAT function, simply type “=” followed by the name of the function or use the Insert / Function menu of Excel, and choose XLSTAT from the drop-down menu. Finally, select the </a:t>
            </a:r>
            <a:r>
              <a:rPr lang="en-US" sz="3511" dirty="0" err="1">
                <a:solidFill>
                  <a:srgbClr val="FFFFFF"/>
                </a:solidFill>
                <a:latin typeface="Canva Sans" panose="020B0604020202020204" charset="0"/>
                <a:ea typeface="Canva Sans Bold"/>
                <a:cs typeface="Canva Sans Bold"/>
                <a:sym typeface="Canva Sans Bold"/>
              </a:rPr>
              <a:t>XLSTAT_Linest</a:t>
            </a:r>
            <a:r>
              <a:rPr lang="en-US" sz="3511" dirty="0">
                <a:solidFill>
                  <a:srgbClr val="FFFFFF"/>
                </a:solidFill>
                <a:latin typeface="Canva Sans" panose="020B0604020202020204" charset="0"/>
                <a:ea typeface="Canva Sans Bold"/>
                <a:cs typeface="Canva Sans Bold"/>
                <a:sym typeface="Canva Sans Bold"/>
              </a:rPr>
              <a:t> function.</a:t>
            </a:r>
          </a:p>
          <a:p>
            <a:pPr algn="l">
              <a:lnSpc>
                <a:spcPts val="4915"/>
              </a:lnSpc>
            </a:pPr>
            <a:endParaRPr lang="en-US" sz="3511" dirty="0">
              <a:solidFill>
                <a:srgbClr val="FFFFFF"/>
              </a:solidFill>
              <a:latin typeface="Canva Sans" panose="020B0604020202020204" charset="0"/>
              <a:ea typeface="Canva Sans Bold"/>
              <a:cs typeface="Canva Sans Bold"/>
              <a:sym typeface="Canva Sans Bold"/>
            </a:endParaRPr>
          </a:p>
          <a:p>
            <a:pPr algn="l">
              <a:lnSpc>
                <a:spcPts val="4915"/>
              </a:lnSpc>
            </a:pPr>
            <a:r>
              <a:rPr lang="en-US" sz="3511" dirty="0">
                <a:solidFill>
                  <a:srgbClr val="FFFFFF"/>
                </a:solidFill>
                <a:latin typeface="Canva Sans" panose="020B0604020202020204" charset="0"/>
                <a:ea typeface="Canva Sans Bold"/>
                <a:cs typeface="Canva Sans Bold"/>
                <a:sym typeface="Canva Sans Bold"/>
                <a:hlinkClick r:id="rId10"/>
              </a:rPr>
              <a:t>How to use XLSTAT functions within an Excel sheet</a:t>
            </a:r>
            <a:r>
              <a:rPr lang="en-US" sz="3511" dirty="0">
                <a:solidFill>
                  <a:srgbClr val="FFFFFF"/>
                </a:solidFill>
                <a:latin typeface="Canva Sans" panose="020B0604020202020204" charset="0"/>
                <a:ea typeface="Canva Sans Bold"/>
                <a:cs typeface="Canva Sans Bold"/>
                <a:sym typeface="Canva Sans Bold"/>
              </a:rPr>
              <a:t>.</a:t>
            </a:r>
          </a:p>
        </p:txBody>
      </p:sp>
      <p:pic>
        <p:nvPicPr>
          <p:cNvPr id="8" name="Picture 2" descr="XLSTAT: Powerful yet flexible Excel data analysis add-on that allows users  to analyze | AlternativeTo">
            <a:extLst>
              <a:ext uri="{FF2B5EF4-FFF2-40B4-BE49-F238E27FC236}">
                <a16:creationId xmlns:a16="http://schemas.microsoft.com/office/drawing/2014/main" id="{3AB8E051-1EA5-EACC-3C55-BB8651152DC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50000"/>
          <a:stretch/>
        </p:blipFill>
        <p:spPr bwMode="auto">
          <a:xfrm>
            <a:off x="12958167" y="2476500"/>
            <a:ext cx="4148667"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53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3192" y="2068014"/>
            <a:ext cx="3743936" cy="7346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2CB854E-BD6C-D194-C42A-DFC07B45B52A}"/>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844945" y="75989"/>
            <a:ext cx="4467780" cy="1486112"/>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r>
                <a:rPr lang="en-US" sz="4400" dirty="0">
                  <a:solidFill>
                    <a:srgbClr val="FFFFFF"/>
                  </a:solidFill>
                  <a:latin typeface="Helvetica World"/>
                  <a:ea typeface="Helvetica World"/>
                  <a:cs typeface="Helvetica World"/>
                  <a:sym typeface="Helvetica World"/>
                </a:rPr>
                <a:t>Analytic phase</a:t>
              </a:r>
            </a:p>
          </p:txBody>
        </p:sp>
      </p:grpSp>
      <p:sp>
        <p:nvSpPr>
          <p:cNvPr id="9" name="TextBox 19">
            <a:extLst>
              <a:ext uri="{FF2B5EF4-FFF2-40B4-BE49-F238E27FC236}">
                <a16:creationId xmlns:a16="http://schemas.microsoft.com/office/drawing/2014/main" id="{ADA2DE42-BA65-9547-A72B-3BD279C957B9}"/>
              </a:ext>
            </a:extLst>
          </p:cNvPr>
          <p:cNvSpPr txBox="1"/>
          <p:nvPr/>
        </p:nvSpPr>
        <p:spPr>
          <a:xfrm>
            <a:off x="1005126" y="1495559"/>
            <a:ext cx="11709916" cy="8128059"/>
          </a:xfrm>
          <a:prstGeom prst="rect">
            <a:avLst/>
          </a:prstGeom>
        </p:spPr>
        <p:txBody>
          <a:bodyPr lIns="0" tIns="0" rIns="0" bIns="0" rtlCol="0" anchor="t">
            <a:spAutoFit/>
          </a:bodyPr>
          <a:lstStyle/>
          <a:p>
            <a:pPr algn="l">
              <a:lnSpc>
                <a:spcPts val="4915"/>
              </a:lnSpc>
            </a:pPr>
            <a:r>
              <a:rPr lang="en-US" sz="3511" b="1" dirty="0">
                <a:solidFill>
                  <a:srgbClr val="FFFFFF"/>
                </a:solidFill>
                <a:latin typeface="Canva Sans Bold"/>
                <a:ea typeface="Canva Sans Bold"/>
                <a:cs typeface="Canva Sans Bold"/>
                <a:sym typeface="Canva Sans Bold"/>
              </a:rPr>
              <a:t>What is SPSS?</a:t>
            </a:r>
          </a:p>
          <a:p>
            <a:pPr algn="l">
              <a:lnSpc>
                <a:spcPts val="4915"/>
              </a:lnSpc>
            </a:pPr>
            <a:r>
              <a:rPr lang="en-US" sz="3511" dirty="0">
                <a:solidFill>
                  <a:srgbClr val="FFFFFF"/>
                </a:solidFill>
                <a:latin typeface="Canva Sans" panose="020B0604020202020204" charset="0"/>
                <a:ea typeface="Canva Sans Bold"/>
                <a:cs typeface="Canva Sans Bold"/>
                <a:sym typeface="Canva Sans Bold"/>
              </a:rPr>
              <a:t>SPSS is short for Statistical Package for the Social Sciences, and it's used by various kinds of researchers for complex statistical data analysis. The SPSS software package was created for the management and statistical analysis of social science data. SPSS offers a wide range of analysis methods, such as descriptive statistics, inferential statistics, correlation, regression, ANOVA, chi-square, t-test, and more. You need to consider the type, level, and distribution of your data, as well as the assumptions and requirements of each method.</a:t>
            </a:r>
          </a:p>
          <a:p>
            <a:pPr algn="l">
              <a:lnSpc>
                <a:spcPts val="4915"/>
              </a:lnSpc>
            </a:pPr>
            <a:endParaRPr lang="en-US" sz="3511" b="1" dirty="0">
              <a:solidFill>
                <a:srgbClr val="FFFFFF"/>
              </a:solidFill>
              <a:latin typeface="Canva Sans Bold"/>
              <a:ea typeface="Canva Sans Bold"/>
              <a:cs typeface="Canva Sans Bold"/>
              <a:sym typeface="Canva Sans Bold"/>
            </a:endParaRPr>
          </a:p>
        </p:txBody>
      </p:sp>
      <p:pic>
        <p:nvPicPr>
          <p:cNvPr id="8" name="Picture 2" descr="SPSS Statistics - University of Montevallo">
            <a:extLst>
              <a:ext uri="{FF2B5EF4-FFF2-40B4-BE49-F238E27FC236}">
                <a16:creationId xmlns:a16="http://schemas.microsoft.com/office/drawing/2014/main" id="{9D1F4A69-31F2-8493-C0AB-D5C26C88C5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05273" y="3162300"/>
            <a:ext cx="3672098" cy="3291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794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459B1F86-C8AC-3A58-4F8F-758591467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9274" y="2219325"/>
            <a:ext cx="2790825" cy="54387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2B21DCF-6CD1-E409-8F0B-CA5EEED7A9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2764" y="1785787"/>
            <a:ext cx="1279285" cy="36827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8156125-AFDC-2E79-B723-F004F9CD82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3789" y="1872769"/>
            <a:ext cx="1212699" cy="3508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C52912DD-6358-202D-E497-47B71E8463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4B9C6844-2B8A-356A-F2A0-935B10A246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Untitled6 20240705033129">
            <a:extLst>
              <a:ext uri="{FF2B5EF4-FFF2-40B4-BE49-F238E27FC236}">
                <a16:creationId xmlns:a16="http://schemas.microsoft.com/office/drawing/2014/main" id="{E31C6738-DD2C-C04E-251D-9B23BCE91AF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18B5ED36-B246-3B20-643D-EDEFAFEAB66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D63A6A1-6911-2FF6-EE1D-D536BC05395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A645A17A-363C-9594-8B4A-DF61FC79D988}"/>
              </a:ext>
            </a:extLst>
          </p:cNvPr>
          <p:cNvSpPr/>
          <p:nvPr/>
        </p:nvSpPr>
        <p:spPr>
          <a:xfrm>
            <a:off x="7310188" y="2412895"/>
            <a:ext cx="3053011" cy="1063175"/>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49E8792-20BC-3AC6-386A-50709F547570}"/>
              </a:ext>
            </a:extLst>
          </p:cNvPr>
          <p:cNvSpPr txBox="1"/>
          <p:nvPr/>
        </p:nvSpPr>
        <p:spPr>
          <a:xfrm>
            <a:off x="7947396" y="2713649"/>
            <a:ext cx="1853374" cy="461665"/>
          </a:xfrm>
          <a:prstGeom prst="rect">
            <a:avLst/>
          </a:prstGeom>
          <a:noFill/>
        </p:spPr>
        <p:txBody>
          <a:bodyPr wrap="square">
            <a:spAutoFit/>
          </a:bodyPr>
          <a:lstStyle/>
          <a:p>
            <a:pPr algn="ctr"/>
            <a:r>
              <a:rPr lang="en-US" sz="1200" dirty="0">
                <a:solidFill>
                  <a:srgbClr val="FFFFFF"/>
                </a:solidFill>
                <a:latin typeface="Norwester"/>
                <a:ea typeface="Norwester"/>
                <a:cs typeface="Norwester"/>
                <a:sym typeface="Norwester"/>
              </a:rPr>
              <a:t>5 MAJOR PHASES OF THE RESEARCH COMPONENTS</a:t>
            </a:r>
          </a:p>
        </p:txBody>
      </p:sp>
    </p:spTree>
    <p:extLst>
      <p:ext uri="{BB962C8B-B14F-4D97-AF65-F5344CB8AC3E}">
        <p14:creationId xmlns:p14="http://schemas.microsoft.com/office/powerpoint/2010/main" val="812269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extLst>
              <a:ext uri="{FF2B5EF4-FFF2-40B4-BE49-F238E27FC236}">
                <a16:creationId xmlns:a16="http://schemas.microsoft.com/office/drawing/2014/main" id="{36BB004F-F400-7FAC-F5D2-97D951B516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83192" y="2068014"/>
            <a:ext cx="3743936" cy="73463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72CB854E-BD6C-D194-C42A-DFC07B45B52A}"/>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844945" y="75989"/>
            <a:ext cx="4467780" cy="1486112"/>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r>
                <a:rPr lang="en-US" sz="4400" dirty="0">
                  <a:solidFill>
                    <a:srgbClr val="FFFFFF"/>
                  </a:solidFill>
                  <a:latin typeface="Helvetica World"/>
                  <a:ea typeface="Helvetica World"/>
                  <a:cs typeface="Helvetica World"/>
                  <a:sym typeface="Helvetica World"/>
                </a:rPr>
                <a:t>Analytic phase</a:t>
              </a:r>
            </a:p>
          </p:txBody>
        </p:sp>
      </p:grpSp>
      <p:sp>
        <p:nvSpPr>
          <p:cNvPr id="9" name="TextBox 19">
            <a:extLst>
              <a:ext uri="{FF2B5EF4-FFF2-40B4-BE49-F238E27FC236}">
                <a16:creationId xmlns:a16="http://schemas.microsoft.com/office/drawing/2014/main" id="{ADA2DE42-BA65-9547-A72B-3BD279C957B9}"/>
              </a:ext>
            </a:extLst>
          </p:cNvPr>
          <p:cNvSpPr txBox="1"/>
          <p:nvPr/>
        </p:nvSpPr>
        <p:spPr>
          <a:xfrm>
            <a:off x="1005126" y="1495559"/>
            <a:ext cx="11709916" cy="2472665"/>
          </a:xfrm>
          <a:prstGeom prst="rect">
            <a:avLst/>
          </a:prstGeom>
        </p:spPr>
        <p:txBody>
          <a:bodyPr lIns="0" tIns="0" rIns="0" bIns="0" rtlCol="0" anchor="t">
            <a:spAutoFit/>
          </a:bodyPr>
          <a:lstStyle/>
          <a:p>
            <a:pPr algn="l">
              <a:lnSpc>
                <a:spcPts val="4915"/>
              </a:lnSpc>
            </a:pPr>
            <a:r>
              <a:rPr lang="en-US" sz="3511" b="1" dirty="0">
                <a:solidFill>
                  <a:srgbClr val="FFFFFF"/>
                </a:solidFill>
                <a:latin typeface="Canva Sans Bold"/>
                <a:ea typeface="Canva Sans Bold"/>
                <a:cs typeface="Canva Sans Bold"/>
                <a:sym typeface="Canva Sans Bold"/>
              </a:rPr>
              <a:t>What is SPSS?</a:t>
            </a:r>
          </a:p>
          <a:p>
            <a:pPr algn="l">
              <a:lnSpc>
                <a:spcPts val="4915"/>
              </a:lnSpc>
            </a:pPr>
            <a:r>
              <a:rPr lang="en-US" sz="3511" dirty="0">
                <a:solidFill>
                  <a:srgbClr val="FFFFFF"/>
                </a:solidFill>
                <a:latin typeface="Canva Sans" panose="020B0604020202020204" charset="0"/>
                <a:ea typeface="Canva Sans Bold"/>
                <a:cs typeface="Canva Sans Bold"/>
                <a:sym typeface="Canva Sans Bold"/>
                <a:hlinkClick r:id="rId10"/>
              </a:rPr>
              <a:t>How to use SPSS: Descriptive statistics - Analyze Data: SPSS - Guides at University of Guelph</a:t>
            </a:r>
            <a:endParaRPr lang="en-US" sz="3511" dirty="0">
              <a:solidFill>
                <a:srgbClr val="FFFFFF"/>
              </a:solidFill>
              <a:latin typeface="Canva Sans" panose="020B0604020202020204" charset="0"/>
              <a:ea typeface="Canva Sans Bold"/>
              <a:cs typeface="Canva Sans Bold"/>
              <a:sym typeface="Canva Sans Bold"/>
            </a:endParaRPr>
          </a:p>
          <a:p>
            <a:pPr algn="l">
              <a:lnSpc>
                <a:spcPts val="4915"/>
              </a:lnSpc>
            </a:pPr>
            <a:endParaRPr lang="en-US" sz="3511" b="1" dirty="0">
              <a:solidFill>
                <a:srgbClr val="FFFFFF"/>
              </a:solidFill>
              <a:latin typeface="Canva Sans Bold"/>
              <a:ea typeface="Canva Sans Bold"/>
              <a:cs typeface="Canva Sans Bold"/>
              <a:sym typeface="Canva Sans Bold"/>
            </a:endParaRPr>
          </a:p>
        </p:txBody>
      </p:sp>
      <p:pic>
        <p:nvPicPr>
          <p:cNvPr id="8" name="Picture 2" descr="SPSS Statistics - University of Montevallo">
            <a:extLst>
              <a:ext uri="{FF2B5EF4-FFF2-40B4-BE49-F238E27FC236}">
                <a16:creationId xmlns:a16="http://schemas.microsoft.com/office/drawing/2014/main" id="{7256D8E5-76D0-1C48-3FDE-FA637DF34B0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205273" y="3162300"/>
            <a:ext cx="3672098" cy="3291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89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F42BF97-29EA-FD0A-9666-53AEFE603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713" y="1889428"/>
            <a:ext cx="3743936" cy="734634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06145AD4-7DD4-A6F7-341E-95631FC1E431}"/>
              </a:ext>
            </a:extLst>
          </p:cNvPr>
          <p:cNvSpPr/>
          <p:nvPr/>
        </p:nvSpPr>
        <p:spPr>
          <a:xfrm>
            <a:off x="8000999" y="4914901"/>
            <a:ext cx="2057401" cy="12954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21" name="Group 6">
            <a:extLst>
              <a:ext uri="{FF2B5EF4-FFF2-40B4-BE49-F238E27FC236}">
                <a16:creationId xmlns:a16="http://schemas.microsoft.com/office/drawing/2014/main" id="{4AAE1EBD-2A11-0C7B-EF9E-F4874D5D21D1}"/>
              </a:ext>
            </a:extLst>
          </p:cNvPr>
          <p:cNvGrpSpPr/>
          <p:nvPr/>
        </p:nvGrpSpPr>
        <p:grpSpPr>
          <a:xfrm>
            <a:off x="6792401" y="4066835"/>
            <a:ext cx="4467780" cy="3281893"/>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Analytic phase</a:t>
              </a:r>
            </a:p>
          </p:txBody>
        </p:sp>
      </p:grpSp>
    </p:spTree>
    <p:extLst>
      <p:ext uri="{BB962C8B-B14F-4D97-AF65-F5344CB8AC3E}">
        <p14:creationId xmlns:p14="http://schemas.microsoft.com/office/powerpoint/2010/main" val="3802476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691E8C57-BDEE-BB3B-BB18-A231D16A58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96521" y="1454687"/>
            <a:ext cx="1066683" cy="210026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06145AD4-7DD4-A6F7-341E-95631FC1E43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grpSp>
        <p:nvGrpSpPr>
          <p:cNvPr id="9" name="Group 3">
            <a:extLst>
              <a:ext uri="{FF2B5EF4-FFF2-40B4-BE49-F238E27FC236}">
                <a16:creationId xmlns:a16="http://schemas.microsoft.com/office/drawing/2014/main" id="{EF4EE9D0-5BEF-87EE-99D9-FA3859D48E45}"/>
              </a:ext>
            </a:extLst>
          </p:cNvPr>
          <p:cNvGrpSpPr/>
          <p:nvPr/>
        </p:nvGrpSpPr>
        <p:grpSpPr>
          <a:xfrm>
            <a:off x="6792401" y="3777855"/>
            <a:ext cx="4467780" cy="3839499"/>
            <a:chOff x="0" y="0"/>
            <a:chExt cx="812800" cy="698500"/>
          </a:xfrm>
        </p:grpSpPr>
        <p:sp>
          <p:nvSpPr>
            <p:cNvPr id="10" name="Freeform 4">
              <a:extLst>
                <a:ext uri="{FF2B5EF4-FFF2-40B4-BE49-F238E27FC236}">
                  <a16:creationId xmlns:a16="http://schemas.microsoft.com/office/drawing/2014/main" id="{F8CAA23F-555C-0430-E5D4-07351E8278D3}"/>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1" name="TextBox 5">
              <a:extLst>
                <a:ext uri="{FF2B5EF4-FFF2-40B4-BE49-F238E27FC236}">
                  <a16:creationId xmlns:a16="http://schemas.microsoft.com/office/drawing/2014/main" id="{13D3B2FD-21E2-CCA5-22DE-F1C55EB4A123}"/>
                </a:ext>
              </a:extLst>
            </p:cNvPr>
            <p:cNvSpPr txBox="1"/>
            <p:nvPr/>
          </p:nvSpPr>
          <p:spPr>
            <a:xfrm>
              <a:off x="114300" y="-85725"/>
              <a:ext cx="584200" cy="784225"/>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Empirical phase</a:t>
              </a:r>
            </a:p>
          </p:txBody>
        </p:sp>
      </p:grpSp>
      <p:grpSp>
        <p:nvGrpSpPr>
          <p:cNvPr id="12" name="Group 9">
            <a:extLst>
              <a:ext uri="{FF2B5EF4-FFF2-40B4-BE49-F238E27FC236}">
                <a16:creationId xmlns:a16="http://schemas.microsoft.com/office/drawing/2014/main" id="{0B02B062-936E-C534-963F-8E7DDC2F3755}"/>
              </a:ext>
            </a:extLst>
          </p:cNvPr>
          <p:cNvGrpSpPr/>
          <p:nvPr/>
        </p:nvGrpSpPr>
        <p:grpSpPr>
          <a:xfrm>
            <a:off x="10284372" y="5976407"/>
            <a:ext cx="4892429" cy="3281893"/>
            <a:chOff x="0" y="0"/>
            <a:chExt cx="890054" cy="597058"/>
          </a:xfrm>
        </p:grpSpPr>
        <p:sp>
          <p:nvSpPr>
            <p:cNvPr id="13" name="Freeform 10">
              <a:extLst>
                <a:ext uri="{FF2B5EF4-FFF2-40B4-BE49-F238E27FC236}">
                  <a16:creationId xmlns:a16="http://schemas.microsoft.com/office/drawing/2014/main" id="{8F10D7D1-185A-37EA-611C-344D456385EF}"/>
                </a:ext>
              </a:extLst>
            </p:cNvPr>
            <p:cNvSpPr/>
            <p:nvPr/>
          </p:nvSpPr>
          <p:spPr>
            <a:xfrm>
              <a:off x="0" y="0"/>
              <a:ext cx="890054" cy="597058"/>
            </a:xfrm>
            <a:custGeom>
              <a:avLst/>
              <a:gdLst/>
              <a:ahLst/>
              <a:cxnLst/>
              <a:rect l="l" t="t" r="r" b="b"/>
              <a:pathLst>
                <a:path w="890054" h="597058">
                  <a:moveTo>
                    <a:pt x="890054" y="298529"/>
                  </a:moveTo>
                  <a:lnTo>
                    <a:pt x="686854" y="597058"/>
                  </a:lnTo>
                  <a:lnTo>
                    <a:pt x="203200" y="597058"/>
                  </a:lnTo>
                  <a:lnTo>
                    <a:pt x="0" y="298529"/>
                  </a:lnTo>
                  <a:lnTo>
                    <a:pt x="203200" y="0"/>
                  </a:lnTo>
                  <a:lnTo>
                    <a:pt x="686854" y="0"/>
                  </a:lnTo>
                  <a:lnTo>
                    <a:pt x="890054"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4" name="TextBox 11">
              <a:extLst>
                <a:ext uri="{FF2B5EF4-FFF2-40B4-BE49-F238E27FC236}">
                  <a16:creationId xmlns:a16="http://schemas.microsoft.com/office/drawing/2014/main" id="{4AE90413-DD09-9972-F40C-6A989A3A4C7E}"/>
                </a:ext>
              </a:extLst>
            </p:cNvPr>
            <p:cNvSpPr txBox="1"/>
            <p:nvPr/>
          </p:nvSpPr>
          <p:spPr>
            <a:xfrm>
              <a:off x="114300" y="-76200"/>
              <a:ext cx="661454" cy="673258"/>
            </a:xfrm>
            <a:prstGeom prst="rect">
              <a:avLst/>
            </a:prstGeom>
          </p:spPr>
          <p:txBody>
            <a:bodyPr lIns="50800" tIns="50800" rIns="50800" bIns="50800" rtlCol="0" anchor="ctr"/>
            <a:lstStyle/>
            <a:p>
              <a:pPr algn="ctr">
                <a:lnSpc>
                  <a:spcPts val="5669"/>
                </a:lnSpc>
              </a:pPr>
              <a:r>
                <a:rPr lang="en-US" sz="4049" dirty="0">
                  <a:solidFill>
                    <a:srgbClr val="FFFFFF"/>
                  </a:solidFill>
                  <a:latin typeface="Helvetica World"/>
                  <a:ea typeface="Helvetica World"/>
                  <a:cs typeface="Helvetica World"/>
                  <a:sym typeface="Helvetica World"/>
                </a:rPr>
                <a:t>Dissemination phase</a:t>
              </a:r>
            </a:p>
          </p:txBody>
        </p:sp>
      </p:grpSp>
      <p:grpSp>
        <p:nvGrpSpPr>
          <p:cNvPr id="15" name="Group 12">
            <a:extLst>
              <a:ext uri="{FF2B5EF4-FFF2-40B4-BE49-F238E27FC236}">
                <a16:creationId xmlns:a16="http://schemas.microsoft.com/office/drawing/2014/main" id="{9ACC95DF-98C2-BBA9-2A1F-BB6A122BD345}"/>
              </a:ext>
            </a:extLst>
          </p:cNvPr>
          <p:cNvGrpSpPr/>
          <p:nvPr/>
        </p:nvGrpSpPr>
        <p:grpSpPr>
          <a:xfrm>
            <a:off x="3302599" y="2136908"/>
            <a:ext cx="4467780" cy="3281893"/>
            <a:chOff x="0" y="0"/>
            <a:chExt cx="812800" cy="597058"/>
          </a:xfrm>
        </p:grpSpPr>
        <p:sp>
          <p:nvSpPr>
            <p:cNvPr id="16" name="Freeform 13">
              <a:extLst>
                <a:ext uri="{FF2B5EF4-FFF2-40B4-BE49-F238E27FC236}">
                  <a16:creationId xmlns:a16="http://schemas.microsoft.com/office/drawing/2014/main" id="{96CF1ED0-E074-B8C7-4369-D6E1AFB4AA96}"/>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7" name="TextBox 14">
              <a:extLst>
                <a:ext uri="{FF2B5EF4-FFF2-40B4-BE49-F238E27FC236}">
                  <a16:creationId xmlns:a16="http://schemas.microsoft.com/office/drawing/2014/main" id="{58976A3C-1A0F-E602-3E89-5AB9BDF3BE15}"/>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Conceptual phase</a:t>
              </a:r>
            </a:p>
          </p:txBody>
        </p:sp>
      </p:grpSp>
      <p:grpSp>
        <p:nvGrpSpPr>
          <p:cNvPr id="18" name="Group 15">
            <a:extLst>
              <a:ext uri="{FF2B5EF4-FFF2-40B4-BE49-F238E27FC236}">
                <a16:creationId xmlns:a16="http://schemas.microsoft.com/office/drawing/2014/main" id="{82F87A8F-A07E-C8F2-5877-6F8188E233F2}"/>
              </a:ext>
            </a:extLst>
          </p:cNvPr>
          <p:cNvGrpSpPr/>
          <p:nvPr/>
        </p:nvGrpSpPr>
        <p:grpSpPr>
          <a:xfrm>
            <a:off x="3302599" y="5976407"/>
            <a:ext cx="4467780" cy="3281893"/>
            <a:chOff x="0" y="0"/>
            <a:chExt cx="812800" cy="597058"/>
          </a:xfrm>
        </p:grpSpPr>
        <p:sp>
          <p:nvSpPr>
            <p:cNvPr id="19" name="Freeform 16">
              <a:extLst>
                <a:ext uri="{FF2B5EF4-FFF2-40B4-BE49-F238E27FC236}">
                  <a16:creationId xmlns:a16="http://schemas.microsoft.com/office/drawing/2014/main" id="{AD5609CD-B672-DBE3-81D7-A565D9497002}"/>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0" name="TextBox 17">
              <a:extLst>
                <a:ext uri="{FF2B5EF4-FFF2-40B4-BE49-F238E27FC236}">
                  <a16:creationId xmlns:a16="http://schemas.microsoft.com/office/drawing/2014/main" id="{FA26EC00-2B00-CA23-3EFB-C4032EBB73B0}"/>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Design and Planning phase</a:t>
              </a:r>
            </a:p>
          </p:txBody>
        </p:sp>
      </p:grpSp>
      <p:grpSp>
        <p:nvGrpSpPr>
          <p:cNvPr id="21" name="Group 6">
            <a:extLst>
              <a:ext uri="{FF2B5EF4-FFF2-40B4-BE49-F238E27FC236}">
                <a16:creationId xmlns:a16="http://schemas.microsoft.com/office/drawing/2014/main" id="{4AAE1EBD-2A11-0C7B-EF9E-F4874D5D21D1}"/>
              </a:ext>
            </a:extLst>
          </p:cNvPr>
          <p:cNvGrpSpPr/>
          <p:nvPr/>
        </p:nvGrpSpPr>
        <p:grpSpPr>
          <a:xfrm>
            <a:off x="10284372" y="2136908"/>
            <a:ext cx="4467780" cy="3281893"/>
            <a:chOff x="0" y="0"/>
            <a:chExt cx="812800" cy="597058"/>
          </a:xfrm>
        </p:grpSpPr>
        <p:sp>
          <p:nvSpPr>
            <p:cNvPr id="25" name="Freeform 7">
              <a:extLst>
                <a:ext uri="{FF2B5EF4-FFF2-40B4-BE49-F238E27FC236}">
                  <a16:creationId xmlns:a16="http://schemas.microsoft.com/office/drawing/2014/main" id="{B9655968-9110-E8BC-EC14-C28696574FD5}"/>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6" name="TextBox 8">
              <a:extLst>
                <a:ext uri="{FF2B5EF4-FFF2-40B4-BE49-F238E27FC236}">
                  <a16:creationId xmlns:a16="http://schemas.microsoft.com/office/drawing/2014/main" id="{B028E339-3280-4D80-38D6-195D1837554A}"/>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Analytic phase</a:t>
              </a:r>
            </a:p>
          </p:txBody>
        </p:sp>
      </p:grpSp>
    </p:spTree>
    <p:extLst>
      <p:ext uri="{BB962C8B-B14F-4D97-AF65-F5344CB8AC3E}">
        <p14:creationId xmlns:p14="http://schemas.microsoft.com/office/powerpoint/2010/main" val="305952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9FBDA030-2133-D196-DE89-2DDA8A19FD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68400" y="2019300"/>
            <a:ext cx="759254" cy="149494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Rounded Corners 26">
            <a:extLst>
              <a:ext uri="{FF2B5EF4-FFF2-40B4-BE49-F238E27FC236}">
                <a16:creationId xmlns:a16="http://schemas.microsoft.com/office/drawing/2014/main" id="{06145AD4-7DD4-A6F7-341E-95631FC1E431}"/>
              </a:ext>
            </a:extLst>
          </p:cNvPr>
          <p:cNvSpPr/>
          <p:nvPr/>
        </p:nvSpPr>
        <p:spPr>
          <a:xfrm>
            <a:off x="7007811" y="5212883"/>
            <a:ext cx="2974389" cy="997417"/>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2" name="Group 9">
            <a:extLst>
              <a:ext uri="{FF2B5EF4-FFF2-40B4-BE49-F238E27FC236}">
                <a16:creationId xmlns:a16="http://schemas.microsoft.com/office/drawing/2014/main" id="{0B02B062-936E-C534-963F-8E7DDC2F3755}"/>
              </a:ext>
            </a:extLst>
          </p:cNvPr>
          <p:cNvGrpSpPr/>
          <p:nvPr/>
        </p:nvGrpSpPr>
        <p:grpSpPr>
          <a:xfrm>
            <a:off x="6587692" y="4110302"/>
            <a:ext cx="4892429" cy="3281893"/>
            <a:chOff x="0" y="0"/>
            <a:chExt cx="890054" cy="597058"/>
          </a:xfrm>
        </p:grpSpPr>
        <p:sp>
          <p:nvSpPr>
            <p:cNvPr id="13" name="Freeform 10">
              <a:extLst>
                <a:ext uri="{FF2B5EF4-FFF2-40B4-BE49-F238E27FC236}">
                  <a16:creationId xmlns:a16="http://schemas.microsoft.com/office/drawing/2014/main" id="{8F10D7D1-185A-37EA-611C-344D456385EF}"/>
                </a:ext>
              </a:extLst>
            </p:cNvPr>
            <p:cNvSpPr/>
            <p:nvPr/>
          </p:nvSpPr>
          <p:spPr>
            <a:xfrm>
              <a:off x="0" y="0"/>
              <a:ext cx="890054" cy="597058"/>
            </a:xfrm>
            <a:custGeom>
              <a:avLst/>
              <a:gdLst/>
              <a:ahLst/>
              <a:cxnLst/>
              <a:rect l="l" t="t" r="r" b="b"/>
              <a:pathLst>
                <a:path w="890054" h="597058">
                  <a:moveTo>
                    <a:pt x="890054" y="298529"/>
                  </a:moveTo>
                  <a:lnTo>
                    <a:pt x="686854" y="597058"/>
                  </a:lnTo>
                  <a:lnTo>
                    <a:pt x="203200" y="597058"/>
                  </a:lnTo>
                  <a:lnTo>
                    <a:pt x="0" y="298529"/>
                  </a:lnTo>
                  <a:lnTo>
                    <a:pt x="203200" y="0"/>
                  </a:lnTo>
                  <a:lnTo>
                    <a:pt x="686854" y="0"/>
                  </a:lnTo>
                  <a:lnTo>
                    <a:pt x="890054"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4" name="TextBox 11">
              <a:extLst>
                <a:ext uri="{FF2B5EF4-FFF2-40B4-BE49-F238E27FC236}">
                  <a16:creationId xmlns:a16="http://schemas.microsoft.com/office/drawing/2014/main" id="{4AE90413-DD09-9972-F40C-6A989A3A4C7E}"/>
                </a:ext>
              </a:extLst>
            </p:cNvPr>
            <p:cNvSpPr txBox="1"/>
            <p:nvPr/>
          </p:nvSpPr>
          <p:spPr>
            <a:xfrm>
              <a:off x="114300" y="-76200"/>
              <a:ext cx="661454" cy="673258"/>
            </a:xfrm>
            <a:prstGeom prst="rect">
              <a:avLst/>
            </a:prstGeom>
          </p:spPr>
          <p:txBody>
            <a:bodyPr lIns="50800" tIns="50800" rIns="50800" bIns="50800" rtlCol="0" anchor="ctr"/>
            <a:lstStyle/>
            <a:p>
              <a:pPr algn="ctr">
                <a:lnSpc>
                  <a:spcPts val="5669"/>
                </a:lnSpc>
              </a:pPr>
              <a:r>
                <a:rPr lang="en-US" sz="4049" dirty="0">
                  <a:solidFill>
                    <a:srgbClr val="FFFFFF"/>
                  </a:solidFill>
                  <a:latin typeface="Helvetica World"/>
                  <a:ea typeface="Helvetica World"/>
                  <a:cs typeface="Helvetica World"/>
                  <a:sym typeface="Helvetica World"/>
                </a:rPr>
                <a:t>Dissemination phase</a:t>
              </a:r>
            </a:p>
          </p:txBody>
        </p:sp>
      </p:grpSp>
    </p:spTree>
    <p:extLst>
      <p:ext uri="{BB962C8B-B14F-4D97-AF65-F5344CB8AC3E}">
        <p14:creationId xmlns:p14="http://schemas.microsoft.com/office/powerpoint/2010/main" val="1750239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9FBDA030-2133-D196-DE89-2DDA8A19FD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3680" y="1433461"/>
            <a:ext cx="4146983" cy="81652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0BC7CDC-E5A8-6D9C-B556-2F4B7AB93217}"/>
              </a:ext>
            </a:extLst>
          </p:cNvPr>
          <p:cNvSpPr/>
          <p:nvPr/>
        </p:nvSpPr>
        <p:spPr>
          <a:xfrm>
            <a:off x="8153399" y="571501"/>
            <a:ext cx="1447801" cy="836923"/>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2" name="Group 9">
            <a:extLst>
              <a:ext uri="{FF2B5EF4-FFF2-40B4-BE49-F238E27FC236}">
                <a16:creationId xmlns:a16="http://schemas.microsoft.com/office/drawing/2014/main" id="{0B02B062-936E-C534-963F-8E7DDC2F3755}"/>
              </a:ext>
            </a:extLst>
          </p:cNvPr>
          <p:cNvGrpSpPr/>
          <p:nvPr/>
        </p:nvGrpSpPr>
        <p:grpSpPr>
          <a:xfrm>
            <a:off x="6410956" y="190500"/>
            <a:ext cx="4892429" cy="1795197"/>
            <a:chOff x="0" y="0"/>
            <a:chExt cx="890054" cy="597058"/>
          </a:xfrm>
        </p:grpSpPr>
        <p:sp>
          <p:nvSpPr>
            <p:cNvPr id="13" name="Freeform 10">
              <a:extLst>
                <a:ext uri="{FF2B5EF4-FFF2-40B4-BE49-F238E27FC236}">
                  <a16:creationId xmlns:a16="http://schemas.microsoft.com/office/drawing/2014/main" id="{8F10D7D1-185A-37EA-611C-344D456385EF}"/>
                </a:ext>
              </a:extLst>
            </p:cNvPr>
            <p:cNvSpPr/>
            <p:nvPr/>
          </p:nvSpPr>
          <p:spPr>
            <a:xfrm>
              <a:off x="0" y="0"/>
              <a:ext cx="890054" cy="597058"/>
            </a:xfrm>
            <a:custGeom>
              <a:avLst/>
              <a:gdLst/>
              <a:ahLst/>
              <a:cxnLst/>
              <a:rect l="l" t="t" r="r" b="b"/>
              <a:pathLst>
                <a:path w="890054" h="597058">
                  <a:moveTo>
                    <a:pt x="890054" y="298529"/>
                  </a:moveTo>
                  <a:lnTo>
                    <a:pt x="686854" y="597058"/>
                  </a:lnTo>
                  <a:lnTo>
                    <a:pt x="203200" y="597058"/>
                  </a:lnTo>
                  <a:lnTo>
                    <a:pt x="0" y="298529"/>
                  </a:lnTo>
                  <a:lnTo>
                    <a:pt x="203200" y="0"/>
                  </a:lnTo>
                  <a:lnTo>
                    <a:pt x="686854" y="0"/>
                  </a:lnTo>
                  <a:lnTo>
                    <a:pt x="890054"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4" name="TextBox 11">
              <a:extLst>
                <a:ext uri="{FF2B5EF4-FFF2-40B4-BE49-F238E27FC236}">
                  <a16:creationId xmlns:a16="http://schemas.microsoft.com/office/drawing/2014/main" id="{4AE90413-DD09-9972-F40C-6A989A3A4C7E}"/>
                </a:ext>
              </a:extLst>
            </p:cNvPr>
            <p:cNvSpPr txBox="1"/>
            <p:nvPr/>
          </p:nvSpPr>
          <p:spPr>
            <a:xfrm>
              <a:off x="114300" y="-76200"/>
              <a:ext cx="661454" cy="673258"/>
            </a:xfrm>
            <a:prstGeom prst="rect">
              <a:avLst/>
            </a:prstGeom>
          </p:spPr>
          <p:txBody>
            <a:bodyPr lIns="50800" tIns="50800" rIns="50800" bIns="50800" rtlCol="0" anchor="ctr"/>
            <a:lstStyle/>
            <a:p>
              <a:pPr algn="ctr"/>
              <a:r>
                <a:rPr lang="en-US" sz="4049" dirty="0">
                  <a:solidFill>
                    <a:srgbClr val="FFFFFF"/>
                  </a:solidFill>
                  <a:latin typeface="Helvetica World"/>
                  <a:ea typeface="Helvetica World"/>
                  <a:cs typeface="Helvetica World"/>
                  <a:sym typeface="Helvetica World"/>
                </a:rPr>
                <a:t>Dissemination phase</a:t>
              </a:r>
            </a:p>
          </p:txBody>
        </p:sp>
      </p:grpSp>
    </p:spTree>
    <p:extLst>
      <p:ext uri="{BB962C8B-B14F-4D97-AF65-F5344CB8AC3E}">
        <p14:creationId xmlns:p14="http://schemas.microsoft.com/office/powerpoint/2010/main" val="3322560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9FBDA030-2133-D196-DE89-2DDA8A19FD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3680" y="1433461"/>
            <a:ext cx="4146983" cy="81652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0BC7CDC-E5A8-6D9C-B556-2F4B7AB93217}"/>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2" name="Group 9">
            <a:extLst>
              <a:ext uri="{FF2B5EF4-FFF2-40B4-BE49-F238E27FC236}">
                <a16:creationId xmlns:a16="http://schemas.microsoft.com/office/drawing/2014/main" id="{0B02B062-936E-C534-963F-8E7DDC2F3755}"/>
              </a:ext>
            </a:extLst>
          </p:cNvPr>
          <p:cNvGrpSpPr/>
          <p:nvPr/>
        </p:nvGrpSpPr>
        <p:grpSpPr>
          <a:xfrm>
            <a:off x="6410956" y="190500"/>
            <a:ext cx="4892429" cy="1795197"/>
            <a:chOff x="0" y="0"/>
            <a:chExt cx="890054" cy="597058"/>
          </a:xfrm>
        </p:grpSpPr>
        <p:sp>
          <p:nvSpPr>
            <p:cNvPr id="13" name="Freeform 10">
              <a:extLst>
                <a:ext uri="{FF2B5EF4-FFF2-40B4-BE49-F238E27FC236}">
                  <a16:creationId xmlns:a16="http://schemas.microsoft.com/office/drawing/2014/main" id="{8F10D7D1-185A-37EA-611C-344D456385EF}"/>
                </a:ext>
              </a:extLst>
            </p:cNvPr>
            <p:cNvSpPr/>
            <p:nvPr/>
          </p:nvSpPr>
          <p:spPr>
            <a:xfrm>
              <a:off x="0" y="0"/>
              <a:ext cx="890054" cy="597058"/>
            </a:xfrm>
            <a:custGeom>
              <a:avLst/>
              <a:gdLst/>
              <a:ahLst/>
              <a:cxnLst/>
              <a:rect l="l" t="t" r="r" b="b"/>
              <a:pathLst>
                <a:path w="890054" h="597058">
                  <a:moveTo>
                    <a:pt x="890054" y="298529"/>
                  </a:moveTo>
                  <a:lnTo>
                    <a:pt x="686854" y="597058"/>
                  </a:lnTo>
                  <a:lnTo>
                    <a:pt x="203200" y="597058"/>
                  </a:lnTo>
                  <a:lnTo>
                    <a:pt x="0" y="298529"/>
                  </a:lnTo>
                  <a:lnTo>
                    <a:pt x="203200" y="0"/>
                  </a:lnTo>
                  <a:lnTo>
                    <a:pt x="686854" y="0"/>
                  </a:lnTo>
                  <a:lnTo>
                    <a:pt x="890054"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4" name="TextBox 11">
              <a:extLst>
                <a:ext uri="{FF2B5EF4-FFF2-40B4-BE49-F238E27FC236}">
                  <a16:creationId xmlns:a16="http://schemas.microsoft.com/office/drawing/2014/main" id="{4AE90413-DD09-9972-F40C-6A989A3A4C7E}"/>
                </a:ext>
              </a:extLst>
            </p:cNvPr>
            <p:cNvSpPr txBox="1"/>
            <p:nvPr/>
          </p:nvSpPr>
          <p:spPr>
            <a:xfrm>
              <a:off x="114300" y="-76200"/>
              <a:ext cx="661454" cy="673258"/>
            </a:xfrm>
            <a:prstGeom prst="rect">
              <a:avLst/>
            </a:prstGeom>
          </p:spPr>
          <p:txBody>
            <a:bodyPr lIns="50800" tIns="50800" rIns="50800" bIns="50800" rtlCol="0" anchor="ctr"/>
            <a:lstStyle/>
            <a:p>
              <a:pPr algn="ctr"/>
              <a:r>
                <a:rPr lang="en-US" sz="4049" dirty="0">
                  <a:solidFill>
                    <a:srgbClr val="FFFFFF"/>
                  </a:solidFill>
                  <a:latin typeface="Helvetica World"/>
                  <a:ea typeface="Helvetica World"/>
                  <a:cs typeface="Helvetica World"/>
                  <a:sym typeface="Helvetica World"/>
                </a:rPr>
                <a:t>Dissemination phase</a:t>
              </a:r>
            </a:p>
          </p:txBody>
        </p:sp>
      </p:grpSp>
      <p:sp>
        <p:nvSpPr>
          <p:cNvPr id="8" name="Freeform 17">
            <a:extLst>
              <a:ext uri="{FF2B5EF4-FFF2-40B4-BE49-F238E27FC236}">
                <a16:creationId xmlns:a16="http://schemas.microsoft.com/office/drawing/2014/main" id="{D3E8FA30-07F9-2A8D-A922-D2453E56ACC8}"/>
              </a:ext>
            </a:extLst>
          </p:cNvPr>
          <p:cNvSpPr/>
          <p:nvPr/>
        </p:nvSpPr>
        <p:spPr>
          <a:xfrm>
            <a:off x="2514600" y="6895534"/>
            <a:ext cx="13030200" cy="2518826"/>
          </a:xfrm>
          <a:custGeom>
            <a:avLst/>
            <a:gdLst/>
            <a:ahLst/>
            <a:cxnLst/>
            <a:rect l="l" t="t" r="r" b="b"/>
            <a:pathLst>
              <a:path w="5526327" h="3108559">
                <a:moveTo>
                  <a:pt x="0" y="0"/>
                </a:moveTo>
                <a:lnTo>
                  <a:pt x="5526328" y="0"/>
                </a:lnTo>
                <a:lnTo>
                  <a:pt x="5526328" y="3108559"/>
                </a:lnTo>
                <a:lnTo>
                  <a:pt x="0" y="3108559"/>
                </a:lnTo>
                <a:lnTo>
                  <a:pt x="0" y="0"/>
                </a:lnTo>
                <a:close/>
              </a:path>
            </a:pathLst>
          </a:custGeom>
          <a:blipFill>
            <a:blip r:embed="rId9"/>
            <a:stretch>
              <a:fillRect/>
            </a:stretch>
          </a:blipFill>
        </p:spPr>
        <p:txBody>
          <a:bodyPr/>
          <a:lstStyle/>
          <a:p>
            <a:endParaRPr lang="en-PH"/>
          </a:p>
        </p:txBody>
      </p:sp>
      <p:sp>
        <p:nvSpPr>
          <p:cNvPr id="9" name="TextBox 19">
            <a:extLst>
              <a:ext uri="{FF2B5EF4-FFF2-40B4-BE49-F238E27FC236}">
                <a16:creationId xmlns:a16="http://schemas.microsoft.com/office/drawing/2014/main" id="{53D7F9C7-3EAD-9542-6E5C-2022F0413765}"/>
              </a:ext>
            </a:extLst>
          </p:cNvPr>
          <p:cNvSpPr txBox="1"/>
          <p:nvPr/>
        </p:nvSpPr>
        <p:spPr>
          <a:xfrm>
            <a:off x="900807" y="2066118"/>
            <a:ext cx="16486383" cy="4713598"/>
          </a:xfrm>
          <a:prstGeom prst="rect">
            <a:avLst/>
          </a:prstGeom>
        </p:spPr>
        <p:txBody>
          <a:bodyPr wrap="square" lIns="0" tIns="0" rIns="0" bIns="0" rtlCol="0" anchor="t">
            <a:spAutoFit/>
          </a:bodyPr>
          <a:lstStyle/>
          <a:p>
            <a:pPr algn="ctr">
              <a:lnSpc>
                <a:spcPts val="5319"/>
              </a:lnSpc>
            </a:pPr>
            <a:r>
              <a:rPr lang="en-US" sz="3799" b="1" dirty="0">
                <a:solidFill>
                  <a:srgbClr val="FFFFFF"/>
                </a:solidFill>
                <a:latin typeface="Canva Sans Bold"/>
                <a:ea typeface="Canva Sans Bold"/>
                <a:cs typeface="Canva Sans Bold"/>
                <a:sym typeface="Canva Sans Bold"/>
              </a:rPr>
              <a:t>What is the Dissemination Phase?</a:t>
            </a:r>
          </a:p>
          <a:p>
            <a:pPr algn="ctr">
              <a:lnSpc>
                <a:spcPts val="5319"/>
              </a:lnSpc>
            </a:pPr>
            <a:r>
              <a:rPr lang="en-US" sz="3799" b="1" dirty="0">
                <a:solidFill>
                  <a:srgbClr val="FFFFFF"/>
                </a:solidFill>
                <a:latin typeface="Canva Sans Bold"/>
                <a:ea typeface="Canva Sans Bold"/>
                <a:cs typeface="Canva Sans Bold"/>
                <a:sym typeface="Canva Sans Bold"/>
              </a:rPr>
              <a:t> </a:t>
            </a:r>
            <a:r>
              <a:rPr lang="en-US" sz="3799" dirty="0">
                <a:solidFill>
                  <a:srgbClr val="FFFFFF"/>
                </a:solidFill>
                <a:latin typeface="Canva Sans"/>
                <a:ea typeface="Canva Sans"/>
                <a:cs typeface="Canva Sans"/>
                <a:sym typeface="Canva Sans"/>
              </a:rPr>
              <a:t>The dissemination phase is the process of publishing research findings with relevant professionals, practitioners, and to the public. The dissemination phase is just as important as any other phase in the process of research as it enhances the awareness and uptake of research findings. By communicating results, other researchers can obtain useful information to further improve and maximize their work.</a:t>
            </a:r>
          </a:p>
        </p:txBody>
      </p:sp>
    </p:spTree>
    <p:extLst>
      <p:ext uri="{BB962C8B-B14F-4D97-AF65-F5344CB8AC3E}">
        <p14:creationId xmlns:p14="http://schemas.microsoft.com/office/powerpoint/2010/main" val="3956020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9FBDA030-2133-D196-DE89-2DDA8A19FD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3680" y="1433461"/>
            <a:ext cx="4146983" cy="81652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0BC7CDC-E5A8-6D9C-B556-2F4B7AB93217}"/>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2" name="Group 9">
            <a:extLst>
              <a:ext uri="{FF2B5EF4-FFF2-40B4-BE49-F238E27FC236}">
                <a16:creationId xmlns:a16="http://schemas.microsoft.com/office/drawing/2014/main" id="{0B02B062-936E-C534-963F-8E7DDC2F3755}"/>
              </a:ext>
            </a:extLst>
          </p:cNvPr>
          <p:cNvGrpSpPr/>
          <p:nvPr/>
        </p:nvGrpSpPr>
        <p:grpSpPr>
          <a:xfrm>
            <a:off x="6410956" y="190500"/>
            <a:ext cx="4892429" cy="1795197"/>
            <a:chOff x="0" y="0"/>
            <a:chExt cx="890054" cy="597058"/>
          </a:xfrm>
        </p:grpSpPr>
        <p:sp>
          <p:nvSpPr>
            <p:cNvPr id="13" name="Freeform 10">
              <a:extLst>
                <a:ext uri="{FF2B5EF4-FFF2-40B4-BE49-F238E27FC236}">
                  <a16:creationId xmlns:a16="http://schemas.microsoft.com/office/drawing/2014/main" id="{8F10D7D1-185A-37EA-611C-344D456385EF}"/>
                </a:ext>
              </a:extLst>
            </p:cNvPr>
            <p:cNvSpPr/>
            <p:nvPr/>
          </p:nvSpPr>
          <p:spPr>
            <a:xfrm>
              <a:off x="0" y="0"/>
              <a:ext cx="890054" cy="597058"/>
            </a:xfrm>
            <a:custGeom>
              <a:avLst/>
              <a:gdLst/>
              <a:ahLst/>
              <a:cxnLst/>
              <a:rect l="l" t="t" r="r" b="b"/>
              <a:pathLst>
                <a:path w="890054" h="597058">
                  <a:moveTo>
                    <a:pt x="890054" y="298529"/>
                  </a:moveTo>
                  <a:lnTo>
                    <a:pt x="686854" y="597058"/>
                  </a:lnTo>
                  <a:lnTo>
                    <a:pt x="203200" y="597058"/>
                  </a:lnTo>
                  <a:lnTo>
                    <a:pt x="0" y="298529"/>
                  </a:lnTo>
                  <a:lnTo>
                    <a:pt x="203200" y="0"/>
                  </a:lnTo>
                  <a:lnTo>
                    <a:pt x="686854" y="0"/>
                  </a:lnTo>
                  <a:lnTo>
                    <a:pt x="890054"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4" name="TextBox 11">
              <a:extLst>
                <a:ext uri="{FF2B5EF4-FFF2-40B4-BE49-F238E27FC236}">
                  <a16:creationId xmlns:a16="http://schemas.microsoft.com/office/drawing/2014/main" id="{4AE90413-DD09-9972-F40C-6A989A3A4C7E}"/>
                </a:ext>
              </a:extLst>
            </p:cNvPr>
            <p:cNvSpPr txBox="1"/>
            <p:nvPr/>
          </p:nvSpPr>
          <p:spPr>
            <a:xfrm>
              <a:off x="114300" y="-76200"/>
              <a:ext cx="661454" cy="673258"/>
            </a:xfrm>
            <a:prstGeom prst="rect">
              <a:avLst/>
            </a:prstGeom>
          </p:spPr>
          <p:txBody>
            <a:bodyPr lIns="50800" tIns="50800" rIns="50800" bIns="50800" rtlCol="0" anchor="ctr"/>
            <a:lstStyle/>
            <a:p>
              <a:pPr algn="ctr"/>
              <a:r>
                <a:rPr lang="en-US" sz="4049" dirty="0">
                  <a:solidFill>
                    <a:srgbClr val="FFFFFF"/>
                  </a:solidFill>
                  <a:latin typeface="Helvetica World"/>
                  <a:ea typeface="Helvetica World"/>
                  <a:cs typeface="Helvetica World"/>
                  <a:sym typeface="Helvetica World"/>
                </a:rPr>
                <a:t>Dissemination phase</a:t>
              </a:r>
            </a:p>
          </p:txBody>
        </p:sp>
      </p:grpSp>
      <p:sp>
        <p:nvSpPr>
          <p:cNvPr id="10" name="TextBox 21">
            <a:extLst>
              <a:ext uri="{FF2B5EF4-FFF2-40B4-BE49-F238E27FC236}">
                <a16:creationId xmlns:a16="http://schemas.microsoft.com/office/drawing/2014/main" id="{5868AC9E-931C-EE0C-3436-F4750C3D0F6D}"/>
              </a:ext>
            </a:extLst>
          </p:cNvPr>
          <p:cNvSpPr txBox="1"/>
          <p:nvPr/>
        </p:nvSpPr>
        <p:spPr>
          <a:xfrm>
            <a:off x="837792" y="2038967"/>
            <a:ext cx="16612416" cy="4623702"/>
          </a:xfrm>
          <a:prstGeom prst="rect">
            <a:avLst/>
          </a:prstGeom>
        </p:spPr>
        <p:txBody>
          <a:bodyPr wrap="square" lIns="0" tIns="0" rIns="0" bIns="0" rtlCol="0" anchor="t">
            <a:spAutoFit/>
          </a:bodyPr>
          <a:lstStyle/>
          <a:p>
            <a:pPr algn="ctr">
              <a:lnSpc>
                <a:spcPts val="5179"/>
              </a:lnSpc>
            </a:pPr>
            <a:r>
              <a:rPr lang="en-US" sz="3699" b="1">
                <a:solidFill>
                  <a:srgbClr val="FFFFFF"/>
                </a:solidFill>
                <a:latin typeface="Canva Sans Bold"/>
                <a:ea typeface="Canva Sans Bold"/>
                <a:cs typeface="Canva Sans Bold"/>
                <a:sym typeface="Canva Sans Bold"/>
              </a:rPr>
              <a:t>Types of Dissemination</a:t>
            </a:r>
          </a:p>
          <a:p>
            <a:pPr algn="ctr">
              <a:lnSpc>
                <a:spcPts val="5179"/>
              </a:lnSpc>
            </a:pPr>
            <a:r>
              <a:rPr lang="en-US" sz="3699" b="1">
                <a:solidFill>
                  <a:srgbClr val="FFFFFF"/>
                </a:solidFill>
                <a:latin typeface="Canva Sans Bold"/>
                <a:ea typeface="Canva Sans Bold"/>
                <a:cs typeface="Canva Sans Bold"/>
                <a:sym typeface="Canva Sans Bold"/>
              </a:rPr>
              <a:t> Traditional ways </a:t>
            </a:r>
            <a:r>
              <a:rPr lang="en-US" sz="3699">
                <a:solidFill>
                  <a:srgbClr val="FFFFFF"/>
                </a:solidFill>
                <a:latin typeface="Canva Sans"/>
                <a:ea typeface="Canva Sans"/>
                <a:cs typeface="Canva Sans"/>
                <a:sym typeface="Canva Sans"/>
              </a:rPr>
              <a:t>of disseminating information or researches are through physical prints or word of mouth. At the time, hard copies were only limited to certain locations, and they would have to be maintained in a good condition. Word of mouth is the process of sharing information verbally. This process is the least reliable as changes of the content may vary from one person to another.  </a:t>
            </a:r>
          </a:p>
        </p:txBody>
      </p:sp>
      <p:sp>
        <p:nvSpPr>
          <p:cNvPr id="19" name="Freeform 17">
            <a:extLst>
              <a:ext uri="{FF2B5EF4-FFF2-40B4-BE49-F238E27FC236}">
                <a16:creationId xmlns:a16="http://schemas.microsoft.com/office/drawing/2014/main" id="{4DD1F49B-B4DF-ABDC-4728-B36E1A755BAB}"/>
              </a:ext>
            </a:extLst>
          </p:cNvPr>
          <p:cNvSpPr/>
          <p:nvPr/>
        </p:nvSpPr>
        <p:spPr>
          <a:xfrm>
            <a:off x="4928094" y="6971151"/>
            <a:ext cx="2746049" cy="2064902"/>
          </a:xfrm>
          <a:custGeom>
            <a:avLst/>
            <a:gdLst/>
            <a:ahLst/>
            <a:cxnLst/>
            <a:rect l="l" t="t" r="r" b="b"/>
            <a:pathLst>
              <a:path w="3866802" h="3320993">
                <a:moveTo>
                  <a:pt x="0" y="0"/>
                </a:moveTo>
                <a:lnTo>
                  <a:pt x="3866801" y="0"/>
                </a:lnTo>
                <a:lnTo>
                  <a:pt x="3866801" y="3320992"/>
                </a:lnTo>
                <a:lnTo>
                  <a:pt x="0" y="3320992"/>
                </a:lnTo>
                <a:lnTo>
                  <a:pt x="0" y="0"/>
                </a:lnTo>
                <a:close/>
              </a:path>
            </a:pathLst>
          </a:custGeom>
          <a:blipFill>
            <a:blip r:embed="rId9"/>
            <a:stretch>
              <a:fillRect b="-16435"/>
            </a:stretch>
          </a:blipFill>
        </p:spPr>
        <p:txBody>
          <a:bodyPr/>
          <a:lstStyle/>
          <a:p>
            <a:endParaRPr lang="en-PH"/>
          </a:p>
        </p:txBody>
      </p:sp>
      <p:sp>
        <p:nvSpPr>
          <p:cNvPr id="20" name="Freeform 18">
            <a:extLst>
              <a:ext uri="{FF2B5EF4-FFF2-40B4-BE49-F238E27FC236}">
                <a16:creationId xmlns:a16="http://schemas.microsoft.com/office/drawing/2014/main" id="{CBBA674C-988E-7E8B-FD58-03FDD604F84E}"/>
              </a:ext>
            </a:extLst>
          </p:cNvPr>
          <p:cNvSpPr/>
          <p:nvPr/>
        </p:nvSpPr>
        <p:spPr>
          <a:xfrm rot="883148">
            <a:off x="7259657" y="6515497"/>
            <a:ext cx="2305209" cy="2032775"/>
          </a:xfrm>
          <a:custGeom>
            <a:avLst/>
            <a:gdLst/>
            <a:ahLst/>
            <a:cxnLst/>
            <a:rect l="l" t="t" r="r" b="b"/>
            <a:pathLst>
              <a:path w="2305209" h="2032775">
                <a:moveTo>
                  <a:pt x="0" y="0"/>
                </a:moveTo>
                <a:lnTo>
                  <a:pt x="2305208" y="0"/>
                </a:lnTo>
                <a:lnTo>
                  <a:pt x="2305208" y="2032776"/>
                </a:lnTo>
                <a:lnTo>
                  <a:pt x="0" y="203277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PH"/>
          </a:p>
        </p:txBody>
      </p:sp>
      <p:sp>
        <p:nvSpPr>
          <p:cNvPr id="21" name="Freeform 19">
            <a:extLst>
              <a:ext uri="{FF2B5EF4-FFF2-40B4-BE49-F238E27FC236}">
                <a16:creationId xmlns:a16="http://schemas.microsoft.com/office/drawing/2014/main" id="{02C21885-609E-CBB3-B5F5-C31FC678444D}"/>
              </a:ext>
            </a:extLst>
          </p:cNvPr>
          <p:cNvSpPr/>
          <p:nvPr/>
        </p:nvSpPr>
        <p:spPr>
          <a:xfrm>
            <a:off x="9941533" y="6676835"/>
            <a:ext cx="2774853" cy="2551777"/>
          </a:xfrm>
          <a:custGeom>
            <a:avLst/>
            <a:gdLst/>
            <a:ahLst/>
            <a:cxnLst/>
            <a:rect l="l" t="t" r="r" b="b"/>
            <a:pathLst>
              <a:path w="3312741" h="3020794">
                <a:moveTo>
                  <a:pt x="0" y="0"/>
                </a:moveTo>
                <a:lnTo>
                  <a:pt x="3312740" y="0"/>
                </a:lnTo>
                <a:lnTo>
                  <a:pt x="3312740" y="3020794"/>
                </a:lnTo>
                <a:lnTo>
                  <a:pt x="0" y="3020794"/>
                </a:lnTo>
                <a:lnTo>
                  <a:pt x="0" y="0"/>
                </a:lnTo>
                <a:close/>
              </a:path>
            </a:pathLst>
          </a:custGeom>
          <a:blipFill>
            <a:blip r:embed="rId12"/>
            <a:stretch>
              <a:fillRect t="-9349" b="-315"/>
            </a:stretch>
          </a:blipFill>
        </p:spPr>
        <p:txBody>
          <a:bodyPr/>
          <a:lstStyle/>
          <a:p>
            <a:endParaRPr lang="en-PH"/>
          </a:p>
        </p:txBody>
      </p:sp>
    </p:spTree>
    <p:extLst>
      <p:ext uri="{BB962C8B-B14F-4D97-AF65-F5344CB8AC3E}">
        <p14:creationId xmlns:p14="http://schemas.microsoft.com/office/powerpoint/2010/main" val="3788712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9FBDA030-2133-D196-DE89-2DDA8A19FD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3680" y="1433461"/>
            <a:ext cx="4146983" cy="81652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10BC7CDC-E5A8-6D9C-B556-2F4B7AB93217}"/>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2" name="Group 9">
            <a:extLst>
              <a:ext uri="{FF2B5EF4-FFF2-40B4-BE49-F238E27FC236}">
                <a16:creationId xmlns:a16="http://schemas.microsoft.com/office/drawing/2014/main" id="{0B02B062-936E-C534-963F-8E7DDC2F3755}"/>
              </a:ext>
            </a:extLst>
          </p:cNvPr>
          <p:cNvGrpSpPr/>
          <p:nvPr/>
        </p:nvGrpSpPr>
        <p:grpSpPr>
          <a:xfrm>
            <a:off x="6410956" y="190500"/>
            <a:ext cx="4892429" cy="1795197"/>
            <a:chOff x="0" y="0"/>
            <a:chExt cx="890054" cy="597058"/>
          </a:xfrm>
        </p:grpSpPr>
        <p:sp>
          <p:nvSpPr>
            <p:cNvPr id="13" name="Freeform 10">
              <a:extLst>
                <a:ext uri="{FF2B5EF4-FFF2-40B4-BE49-F238E27FC236}">
                  <a16:creationId xmlns:a16="http://schemas.microsoft.com/office/drawing/2014/main" id="{8F10D7D1-185A-37EA-611C-344D456385EF}"/>
                </a:ext>
              </a:extLst>
            </p:cNvPr>
            <p:cNvSpPr/>
            <p:nvPr/>
          </p:nvSpPr>
          <p:spPr>
            <a:xfrm>
              <a:off x="0" y="0"/>
              <a:ext cx="890054" cy="597058"/>
            </a:xfrm>
            <a:custGeom>
              <a:avLst/>
              <a:gdLst/>
              <a:ahLst/>
              <a:cxnLst/>
              <a:rect l="l" t="t" r="r" b="b"/>
              <a:pathLst>
                <a:path w="890054" h="597058">
                  <a:moveTo>
                    <a:pt x="890054" y="298529"/>
                  </a:moveTo>
                  <a:lnTo>
                    <a:pt x="686854" y="597058"/>
                  </a:lnTo>
                  <a:lnTo>
                    <a:pt x="203200" y="597058"/>
                  </a:lnTo>
                  <a:lnTo>
                    <a:pt x="0" y="298529"/>
                  </a:lnTo>
                  <a:lnTo>
                    <a:pt x="203200" y="0"/>
                  </a:lnTo>
                  <a:lnTo>
                    <a:pt x="686854" y="0"/>
                  </a:lnTo>
                  <a:lnTo>
                    <a:pt x="890054"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4" name="TextBox 11">
              <a:extLst>
                <a:ext uri="{FF2B5EF4-FFF2-40B4-BE49-F238E27FC236}">
                  <a16:creationId xmlns:a16="http://schemas.microsoft.com/office/drawing/2014/main" id="{4AE90413-DD09-9972-F40C-6A989A3A4C7E}"/>
                </a:ext>
              </a:extLst>
            </p:cNvPr>
            <p:cNvSpPr txBox="1"/>
            <p:nvPr/>
          </p:nvSpPr>
          <p:spPr>
            <a:xfrm>
              <a:off x="114300" y="-76200"/>
              <a:ext cx="661454" cy="673258"/>
            </a:xfrm>
            <a:prstGeom prst="rect">
              <a:avLst/>
            </a:prstGeom>
          </p:spPr>
          <p:txBody>
            <a:bodyPr lIns="50800" tIns="50800" rIns="50800" bIns="50800" rtlCol="0" anchor="ctr"/>
            <a:lstStyle/>
            <a:p>
              <a:pPr algn="ctr"/>
              <a:r>
                <a:rPr lang="en-US" sz="4049" dirty="0">
                  <a:solidFill>
                    <a:srgbClr val="FFFFFF"/>
                  </a:solidFill>
                  <a:latin typeface="Helvetica World"/>
                  <a:ea typeface="Helvetica World"/>
                  <a:cs typeface="Helvetica World"/>
                  <a:sym typeface="Helvetica World"/>
                </a:rPr>
                <a:t>Dissemination phase</a:t>
              </a:r>
            </a:p>
          </p:txBody>
        </p:sp>
      </p:grpSp>
      <p:sp>
        <p:nvSpPr>
          <p:cNvPr id="8" name="TextBox 27">
            <a:extLst>
              <a:ext uri="{FF2B5EF4-FFF2-40B4-BE49-F238E27FC236}">
                <a16:creationId xmlns:a16="http://schemas.microsoft.com/office/drawing/2014/main" id="{9B9F7276-A90B-8819-1102-E7100B4B666A}"/>
              </a:ext>
            </a:extLst>
          </p:cNvPr>
          <p:cNvSpPr txBox="1"/>
          <p:nvPr/>
        </p:nvSpPr>
        <p:spPr>
          <a:xfrm>
            <a:off x="762001" y="1985697"/>
            <a:ext cx="16917215" cy="3806042"/>
          </a:xfrm>
          <a:prstGeom prst="rect">
            <a:avLst/>
          </a:prstGeom>
        </p:spPr>
        <p:txBody>
          <a:bodyPr wrap="square" lIns="0" tIns="0" rIns="0" bIns="0" rtlCol="0" anchor="t">
            <a:spAutoFit/>
          </a:bodyPr>
          <a:lstStyle/>
          <a:p>
            <a:pPr algn="ctr">
              <a:lnSpc>
                <a:spcPts val="5039"/>
              </a:lnSpc>
            </a:pPr>
            <a:r>
              <a:rPr lang="en-US" sz="3599" b="1">
                <a:solidFill>
                  <a:srgbClr val="FFFFFF"/>
                </a:solidFill>
                <a:latin typeface="Canva Sans Bold"/>
                <a:ea typeface="Canva Sans Bold"/>
                <a:cs typeface="Canva Sans Bold"/>
                <a:sym typeface="Canva Sans Bold"/>
              </a:rPr>
              <a:t>Types of Dissemination</a:t>
            </a:r>
          </a:p>
          <a:p>
            <a:pPr algn="ctr">
              <a:lnSpc>
                <a:spcPts val="5039"/>
              </a:lnSpc>
            </a:pPr>
            <a:r>
              <a:rPr lang="en-US" sz="3599" b="1">
                <a:solidFill>
                  <a:srgbClr val="FFFFFF"/>
                </a:solidFill>
                <a:latin typeface="Canva Sans Bold"/>
                <a:ea typeface="Canva Sans Bold"/>
                <a:cs typeface="Canva Sans Bold"/>
                <a:sym typeface="Canva Sans Bold"/>
              </a:rPr>
              <a:t> Modern ways </a:t>
            </a:r>
            <a:r>
              <a:rPr lang="en-US" sz="3599">
                <a:solidFill>
                  <a:srgbClr val="FFFFFF"/>
                </a:solidFill>
                <a:latin typeface="Canva Sans"/>
                <a:ea typeface="Canva Sans"/>
                <a:cs typeface="Canva Sans"/>
                <a:sym typeface="Canva Sans"/>
              </a:rPr>
              <a:t>of disseminating information is via the internet, such as social media platforms, blogs, etc. This makes researches more accessible for all and can be communicated with ease. The downside is with the numerous of information being shared at once, the credibility of the information becomes questionable for professional standards.   </a:t>
            </a:r>
          </a:p>
        </p:txBody>
      </p:sp>
      <p:sp>
        <p:nvSpPr>
          <p:cNvPr id="11" name="Freeform 18">
            <a:extLst>
              <a:ext uri="{FF2B5EF4-FFF2-40B4-BE49-F238E27FC236}">
                <a16:creationId xmlns:a16="http://schemas.microsoft.com/office/drawing/2014/main" id="{5299DF5A-8DC3-0354-E784-BB149C0A5A6B}"/>
              </a:ext>
            </a:extLst>
          </p:cNvPr>
          <p:cNvSpPr/>
          <p:nvPr/>
        </p:nvSpPr>
        <p:spPr>
          <a:xfrm>
            <a:off x="4240307" y="6133270"/>
            <a:ext cx="3598412" cy="3465458"/>
          </a:xfrm>
          <a:custGeom>
            <a:avLst/>
            <a:gdLst/>
            <a:ahLst/>
            <a:cxnLst/>
            <a:rect l="l" t="t" r="r" b="b"/>
            <a:pathLst>
              <a:path w="3653560" h="3536646">
                <a:moveTo>
                  <a:pt x="0" y="0"/>
                </a:moveTo>
                <a:lnTo>
                  <a:pt x="3653559" y="0"/>
                </a:lnTo>
                <a:lnTo>
                  <a:pt x="3653559" y="3536646"/>
                </a:lnTo>
                <a:lnTo>
                  <a:pt x="0" y="3536646"/>
                </a:lnTo>
                <a:lnTo>
                  <a:pt x="0" y="0"/>
                </a:lnTo>
                <a:close/>
              </a:path>
            </a:pathLst>
          </a:custGeom>
          <a:blipFill>
            <a:blip r:embed="rId9"/>
            <a:stretch>
              <a:fillRect/>
            </a:stretch>
          </a:blipFill>
        </p:spPr>
        <p:txBody>
          <a:bodyPr/>
          <a:lstStyle/>
          <a:p>
            <a:endParaRPr lang="en-PH"/>
          </a:p>
        </p:txBody>
      </p:sp>
      <p:sp>
        <p:nvSpPr>
          <p:cNvPr id="9" name="Freeform 17">
            <a:extLst>
              <a:ext uri="{FF2B5EF4-FFF2-40B4-BE49-F238E27FC236}">
                <a16:creationId xmlns:a16="http://schemas.microsoft.com/office/drawing/2014/main" id="{657EB48A-76EA-5312-9D99-7DAADF88BD0E}"/>
              </a:ext>
            </a:extLst>
          </p:cNvPr>
          <p:cNvSpPr/>
          <p:nvPr/>
        </p:nvSpPr>
        <p:spPr>
          <a:xfrm>
            <a:off x="9708159" y="5989128"/>
            <a:ext cx="4394682" cy="3650028"/>
          </a:xfrm>
          <a:custGeom>
            <a:avLst/>
            <a:gdLst/>
            <a:ahLst/>
            <a:cxnLst/>
            <a:rect l="l" t="t" r="r" b="b"/>
            <a:pathLst>
              <a:path w="4394682" h="3650028">
                <a:moveTo>
                  <a:pt x="0" y="0"/>
                </a:moveTo>
                <a:lnTo>
                  <a:pt x="4394682" y="0"/>
                </a:lnTo>
                <a:lnTo>
                  <a:pt x="4394682" y="3650027"/>
                </a:lnTo>
                <a:lnTo>
                  <a:pt x="0" y="3650027"/>
                </a:lnTo>
                <a:lnTo>
                  <a:pt x="0" y="0"/>
                </a:lnTo>
                <a:close/>
              </a:path>
            </a:pathLst>
          </a:custGeom>
          <a:blipFill>
            <a:blip r:embed="rId10"/>
            <a:stretch>
              <a:fillRect/>
            </a:stretch>
          </a:blipFill>
        </p:spPr>
        <p:txBody>
          <a:bodyPr/>
          <a:lstStyle/>
          <a:p>
            <a:endParaRPr lang="en-PH"/>
          </a:p>
        </p:txBody>
      </p:sp>
      <p:sp>
        <p:nvSpPr>
          <p:cNvPr id="15" name="Freeform 19">
            <a:extLst>
              <a:ext uri="{FF2B5EF4-FFF2-40B4-BE49-F238E27FC236}">
                <a16:creationId xmlns:a16="http://schemas.microsoft.com/office/drawing/2014/main" id="{6E18CA55-CE51-A1EE-E240-35EAA75F7050}"/>
              </a:ext>
            </a:extLst>
          </p:cNvPr>
          <p:cNvSpPr/>
          <p:nvPr/>
        </p:nvSpPr>
        <p:spPr>
          <a:xfrm>
            <a:off x="4358171" y="6060930"/>
            <a:ext cx="1080634" cy="1183961"/>
          </a:xfrm>
          <a:custGeom>
            <a:avLst/>
            <a:gdLst/>
            <a:ahLst/>
            <a:cxnLst/>
            <a:rect l="l" t="t" r="r" b="b"/>
            <a:pathLst>
              <a:path w="1080634" h="1183961">
                <a:moveTo>
                  <a:pt x="0" y="0"/>
                </a:moveTo>
                <a:lnTo>
                  <a:pt x="1080633" y="0"/>
                </a:lnTo>
                <a:lnTo>
                  <a:pt x="1080633" y="1183961"/>
                </a:lnTo>
                <a:lnTo>
                  <a:pt x="0" y="118396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PH"/>
          </a:p>
        </p:txBody>
      </p:sp>
      <p:sp>
        <p:nvSpPr>
          <p:cNvPr id="16" name="Freeform 20">
            <a:extLst>
              <a:ext uri="{FF2B5EF4-FFF2-40B4-BE49-F238E27FC236}">
                <a16:creationId xmlns:a16="http://schemas.microsoft.com/office/drawing/2014/main" id="{107EDD3E-8AC2-DC8D-3BF8-096709D0C875}"/>
              </a:ext>
            </a:extLst>
          </p:cNvPr>
          <p:cNvSpPr/>
          <p:nvPr/>
        </p:nvSpPr>
        <p:spPr>
          <a:xfrm rot="347553">
            <a:off x="6257943" y="6187873"/>
            <a:ext cx="1506189" cy="1554229"/>
          </a:xfrm>
          <a:custGeom>
            <a:avLst/>
            <a:gdLst/>
            <a:ahLst/>
            <a:cxnLst/>
            <a:rect l="l" t="t" r="r" b="b"/>
            <a:pathLst>
              <a:path w="1506189" h="1554229">
                <a:moveTo>
                  <a:pt x="0" y="0"/>
                </a:moveTo>
                <a:lnTo>
                  <a:pt x="1506189" y="0"/>
                </a:lnTo>
                <a:lnTo>
                  <a:pt x="1506189" y="1554229"/>
                </a:lnTo>
                <a:lnTo>
                  <a:pt x="0" y="15542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7" name="Freeform 21">
            <a:extLst>
              <a:ext uri="{FF2B5EF4-FFF2-40B4-BE49-F238E27FC236}">
                <a16:creationId xmlns:a16="http://schemas.microsoft.com/office/drawing/2014/main" id="{C2471F90-AE23-3C09-F87E-2E444D3101F4}"/>
              </a:ext>
            </a:extLst>
          </p:cNvPr>
          <p:cNvSpPr/>
          <p:nvPr/>
        </p:nvSpPr>
        <p:spPr>
          <a:xfrm rot="20245660">
            <a:off x="4585274" y="7192091"/>
            <a:ext cx="1478322" cy="1478322"/>
          </a:xfrm>
          <a:custGeom>
            <a:avLst/>
            <a:gdLst/>
            <a:ahLst/>
            <a:cxnLst/>
            <a:rect l="l" t="t" r="r" b="b"/>
            <a:pathLst>
              <a:path w="1478322" h="1478322">
                <a:moveTo>
                  <a:pt x="0" y="0"/>
                </a:moveTo>
                <a:lnTo>
                  <a:pt x="1478322" y="0"/>
                </a:lnTo>
                <a:lnTo>
                  <a:pt x="1478322" y="1478322"/>
                </a:lnTo>
                <a:lnTo>
                  <a:pt x="0" y="147832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PH"/>
          </a:p>
        </p:txBody>
      </p:sp>
      <p:sp>
        <p:nvSpPr>
          <p:cNvPr id="18" name="Freeform 22">
            <a:extLst>
              <a:ext uri="{FF2B5EF4-FFF2-40B4-BE49-F238E27FC236}">
                <a16:creationId xmlns:a16="http://schemas.microsoft.com/office/drawing/2014/main" id="{C8B967D0-38AB-E51C-FFE2-97490D716F7D}"/>
              </a:ext>
            </a:extLst>
          </p:cNvPr>
          <p:cNvSpPr/>
          <p:nvPr/>
        </p:nvSpPr>
        <p:spPr>
          <a:xfrm rot="437234">
            <a:off x="6382055" y="7756272"/>
            <a:ext cx="1496654" cy="1535745"/>
          </a:xfrm>
          <a:custGeom>
            <a:avLst/>
            <a:gdLst/>
            <a:ahLst/>
            <a:cxnLst/>
            <a:rect l="l" t="t" r="r" b="b"/>
            <a:pathLst>
              <a:path w="1496654" h="1535745">
                <a:moveTo>
                  <a:pt x="0" y="0"/>
                </a:moveTo>
                <a:lnTo>
                  <a:pt x="1496654" y="0"/>
                </a:lnTo>
                <a:lnTo>
                  <a:pt x="1496654" y="1535745"/>
                </a:lnTo>
                <a:lnTo>
                  <a:pt x="0" y="1535745"/>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PH"/>
          </a:p>
        </p:txBody>
      </p:sp>
      <p:sp>
        <p:nvSpPr>
          <p:cNvPr id="22" name="Freeform 23">
            <a:extLst>
              <a:ext uri="{FF2B5EF4-FFF2-40B4-BE49-F238E27FC236}">
                <a16:creationId xmlns:a16="http://schemas.microsoft.com/office/drawing/2014/main" id="{1C5F615F-2034-794F-5CCA-D4E413D18B49}"/>
              </a:ext>
            </a:extLst>
          </p:cNvPr>
          <p:cNvSpPr/>
          <p:nvPr/>
        </p:nvSpPr>
        <p:spPr>
          <a:xfrm>
            <a:off x="5618828" y="6115833"/>
            <a:ext cx="1129058" cy="1129058"/>
          </a:xfrm>
          <a:custGeom>
            <a:avLst/>
            <a:gdLst/>
            <a:ahLst/>
            <a:cxnLst/>
            <a:rect l="l" t="t" r="r" b="b"/>
            <a:pathLst>
              <a:path w="1129058" h="1129058">
                <a:moveTo>
                  <a:pt x="0" y="0"/>
                </a:moveTo>
                <a:lnTo>
                  <a:pt x="1129057" y="0"/>
                </a:lnTo>
                <a:lnTo>
                  <a:pt x="1129057" y="1129058"/>
                </a:lnTo>
                <a:lnTo>
                  <a:pt x="0" y="112905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PH"/>
          </a:p>
        </p:txBody>
      </p:sp>
      <p:sp>
        <p:nvSpPr>
          <p:cNvPr id="23" name="Freeform 24">
            <a:extLst>
              <a:ext uri="{FF2B5EF4-FFF2-40B4-BE49-F238E27FC236}">
                <a16:creationId xmlns:a16="http://schemas.microsoft.com/office/drawing/2014/main" id="{7E35AE93-F264-9BF0-74F6-18A5D8075FEB}"/>
              </a:ext>
            </a:extLst>
          </p:cNvPr>
          <p:cNvSpPr/>
          <p:nvPr/>
        </p:nvSpPr>
        <p:spPr>
          <a:xfrm rot="20782224">
            <a:off x="5406778" y="6823754"/>
            <a:ext cx="2363181" cy="1980776"/>
          </a:xfrm>
          <a:custGeom>
            <a:avLst/>
            <a:gdLst/>
            <a:ahLst/>
            <a:cxnLst/>
            <a:rect l="l" t="t" r="r" b="b"/>
            <a:pathLst>
              <a:path w="2363181" h="1980776">
                <a:moveTo>
                  <a:pt x="0" y="0"/>
                </a:moveTo>
                <a:lnTo>
                  <a:pt x="2363181" y="0"/>
                </a:lnTo>
                <a:lnTo>
                  <a:pt x="2363181" y="1980775"/>
                </a:lnTo>
                <a:lnTo>
                  <a:pt x="0" y="1980775"/>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PH"/>
          </a:p>
        </p:txBody>
      </p:sp>
      <p:sp>
        <p:nvSpPr>
          <p:cNvPr id="24" name="Freeform 25">
            <a:extLst>
              <a:ext uri="{FF2B5EF4-FFF2-40B4-BE49-F238E27FC236}">
                <a16:creationId xmlns:a16="http://schemas.microsoft.com/office/drawing/2014/main" id="{313D5658-F0A6-6739-9247-BDE940075D04}"/>
              </a:ext>
            </a:extLst>
          </p:cNvPr>
          <p:cNvSpPr/>
          <p:nvPr/>
        </p:nvSpPr>
        <p:spPr>
          <a:xfrm rot="1562120">
            <a:off x="4731508" y="7139236"/>
            <a:ext cx="1600864" cy="2263432"/>
          </a:xfrm>
          <a:custGeom>
            <a:avLst/>
            <a:gdLst/>
            <a:ahLst/>
            <a:cxnLst/>
            <a:rect l="l" t="t" r="r" b="b"/>
            <a:pathLst>
              <a:path w="1600864" h="2263432">
                <a:moveTo>
                  <a:pt x="0" y="0"/>
                </a:moveTo>
                <a:lnTo>
                  <a:pt x="1600863" y="0"/>
                </a:lnTo>
                <a:lnTo>
                  <a:pt x="1600863" y="2263432"/>
                </a:lnTo>
                <a:lnTo>
                  <a:pt x="0" y="226343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PH"/>
          </a:p>
        </p:txBody>
      </p:sp>
    </p:spTree>
    <p:extLst>
      <p:ext uri="{BB962C8B-B14F-4D97-AF65-F5344CB8AC3E}">
        <p14:creationId xmlns:p14="http://schemas.microsoft.com/office/powerpoint/2010/main" val="3642204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9FBDA030-2133-D196-DE89-2DDA8A19FD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3680" y="1433461"/>
            <a:ext cx="4146983" cy="8165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326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 y="25037"/>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a:extLst>
              <a:ext uri="{FF2B5EF4-FFF2-40B4-BE49-F238E27FC236}">
                <a16:creationId xmlns:a16="http://schemas.microsoft.com/office/drawing/2014/main" id="{9FBDA030-2133-D196-DE89-2DDA8A19F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330796">
            <a:off x="-37051515" y="-18138677"/>
            <a:ext cx="4146983" cy="81652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6597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9FB7BFC-0093-A703-8BBB-4DA122046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1638300"/>
            <a:ext cx="1432987"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FE3CFAEF-A6B3-C3C4-7CFA-80B54EEFA9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6178" y="2195175"/>
            <a:ext cx="2222620" cy="63984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B3B2D612-15FA-8960-E80B-9753D19B6A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93" y="2195175"/>
            <a:ext cx="2238027" cy="6475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2A993A-20A3-027A-E132-A1F62C4F86E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F799BD-D244-3BFF-81FD-78A42BD9C2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Untitled6 20240705033129">
            <a:extLst>
              <a:ext uri="{FF2B5EF4-FFF2-40B4-BE49-F238E27FC236}">
                <a16:creationId xmlns:a16="http://schemas.microsoft.com/office/drawing/2014/main" id="{21D6E874-D9ED-ECEC-AB88-68119AB596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70DA25D-4A0C-C445-9DE0-E3341FD192F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DA21830-E465-C2CC-FCA7-1D4D2F57FB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81BC6FC2-611E-6B08-C0B7-96ED393169CB}"/>
              </a:ext>
            </a:extLst>
          </p:cNvPr>
          <p:cNvSpPr/>
          <p:nvPr/>
        </p:nvSpPr>
        <p:spPr>
          <a:xfrm>
            <a:off x="5113242" y="2812826"/>
            <a:ext cx="7840758" cy="4140423"/>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3200"/>
          </a:p>
        </p:txBody>
      </p:sp>
      <p:sp>
        <p:nvSpPr>
          <p:cNvPr id="11" name="TextBox 10">
            <a:extLst>
              <a:ext uri="{FF2B5EF4-FFF2-40B4-BE49-F238E27FC236}">
                <a16:creationId xmlns:a16="http://schemas.microsoft.com/office/drawing/2014/main" id="{77E38056-70D3-A0BB-9C24-7C901F2CDD2A}"/>
              </a:ext>
            </a:extLst>
          </p:cNvPr>
          <p:cNvSpPr txBox="1"/>
          <p:nvPr/>
        </p:nvSpPr>
        <p:spPr>
          <a:xfrm>
            <a:off x="5720124" y="3174980"/>
            <a:ext cx="6870534" cy="3416320"/>
          </a:xfrm>
          <a:prstGeom prst="rect">
            <a:avLst/>
          </a:prstGeom>
          <a:noFill/>
        </p:spPr>
        <p:txBody>
          <a:bodyPr wrap="square">
            <a:spAutoFit/>
          </a:bodyPr>
          <a:lstStyle/>
          <a:p>
            <a:pPr algn="ctr"/>
            <a:r>
              <a:rPr lang="en-US" sz="7200" dirty="0">
                <a:solidFill>
                  <a:srgbClr val="FFFFFF"/>
                </a:solidFill>
                <a:latin typeface="Norwester"/>
                <a:ea typeface="Norwester"/>
                <a:cs typeface="Norwester"/>
                <a:sym typeface="Norwester"/>
              </a:rPr>
              <a:t>5 MAJOR PHASES OF THE RESEARCH COMPONENTS</a:t>
            </a:r>
          </a:p>
        </p:txBody>
      </p:sp>
    </p:spTree>
    <p:extLst>
      <p:ext uri="{BB962C8B-B14F-4D97-AF65-F5344CB8AC3E}">
        <p14:creationId xmlns:p14="http://schemas.microsoft.com/office/powerpoint/2010/main" val="3190192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29A669-4B4A-5FE4-02B5-5318E97678D4}"/>
              </a:ext>
            </a:extLst>
          </p:cNvPr>
          <p:cNvPicPr>
            <a:picLocks noChangeAspect="1"/>
          </p:cNvPicPr>
          <p:nvPr/>
        </p:nvPicPr>
        <p:blipFill>
          <a:blip r:embed="rId2"/>
          <a:stretch>
            <a:fillRect/>
          </a:stretch>
        </p:blipFill>
        <p:spPr>
          <a:xfrm>
            <a:off x="0" y="-342900"/>
            <a:ext cx="18288000" cy="11404479"/>
          </a:xfrm>
          <a:prstGeom prst="rect">
            <a:avLst/>
          </a:prstGeom>
        </p:spPr>
      </p:pic>
      <p:sp>
        <p:nvSpPr>
          <p:cNvPr id="3" name="TextBox 3"/>
          <p:cNvSpPr txBox="1"/>
          <p:nvPr/>
        </p:nvSpPr>
        <p:spPr>
          <a:xfrm>
            <a:off x="887041" y="632760"/>
            <a:ext cx="16513918" cy="1030026"/>
          </a:xfrm>
          <a:prstGeom prst="rect">
            <a:avLst/>
          </a:prstGeom>
        </p:spPr>
        <p:txBody>
          <a:bodyPr lIns="0" tIns="0" rIns="0" bIns="0" rtlCol="0" anchor="t">
            <a:spAutoFit/>
          </a:bodyPr>
          <a:lstStyle/>
          <a:p>
            <a:pPr algn="ctr">
              <a:lnSpc>
                <a:spcPts val="8975"/>
              </a:lnSpc>
            </a:pPr>
            <a:r>
              <a:rPr lang="en-US" sz="6411" dirty="0">
                <a:ln w="34925">
                  <a:solidFill>
                    <a:schemeClr val="tx1"/>
                  </a:solidFill>
                </a:ln>
                <a:solidFill>
                  <a:schemeClr val="bg1"/>
                </a:solidFill>
                <a:latin typeface="Norwester"/>
                <a:ea typeface="Norwester"/>
                <a:cs typeface="Norwester"/>
                <a:sym typeface="Norwester"/>
              </a:rPr>
              <a:t>DEVELOPMENTS</a:t>
            </a:r>
          </a:p>
        </p:txBody>
      </p:sp>
      <p:sp>
        <p:nvSpPr>
          <p:cNvPr id="12" name="Rectangle: Rounded Corners 11">
            <a:extLst>
              <a:ext uri="{FF2B5EF4-FFF2-40B4-BE49-F238E27FC236}">
                <a16:creationId xmlns:a16="http://schemas.microsoft.com/office/drawing/2014/main" id="{4D577E98-08BB-3143-8844-BB57B0085846}"/>
              </a:ext>
            </a:extLst>
          </p:cNvPr>
          <p:cNvSpPr/>
          <p:nvPr/>
        </p:nvSpPr>
        <p:spPr>
          <a:xfrm>
            <a:off x="12520817" y="5143500"/>
            <a:ext cx="5207877" cy="4571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8C2F4D7-AAB8-F9D3-E4B7-979843CE82F9}"/>
              </a:ext>
            </a:extLst>
          </p:cNvPr>
          <p:cNvSpPr/>
          <p:nvPr/>
        </p:nvSpPr>
        <p:spPr>
          <a:xfrm>
            <a:off x="6078352" y="5024087"/>
            <a:ext cx="6131294" cy="47234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7FAFC76-151D-88E2-5BF2-140DAAFE42EC}"/>
              </a:ext>
            </a:extLst>
          </p:cNvPr>
          <p:cNvSpPr/>
          <p:nvPr/>
        </p:nvSpPr>
        <p:spPr>
          <a:xfrm>
            <a:off x="202697" y="5143501"/>
            <a:ext cx="5133775" cy="4604032"/>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8">
            <a:extLst>
              <a:ext uri="{FF2B5EF4-FFF2-40B4-BE49-F238E27FC236}">
                <a16:creationId xmlns:a16="http://schemas.microsoft.com/office/drawing/2014/main" id="{86AB0C80-B0D8-C427-57A0-27FC5E569BF8}"/>
              </a:ext>
            </a:extLst>
          </p:cNvPr>
          <p:cNvSpPr txBox="1"/>
          <p:nvPr/>
        </p:nvSpPr>
        <p:spPr>
          <a:xfrm>
            <a:off x="7831123" y="5564868"/>
            <a:ext cx="2625751" cy="531543"/>
          </a:xfrm>
          <a:prstGeom prst="rect">
            <a:avLst/>
          </a:prstGeom>
        </p:spPr>
        <p:txBody>
          <a:bodyPr wrap="square" lIns="0" tIns="0" rIns="0" bIns="0" rtlCol="0" anchor="t">
            <a:spAutoFit/>
          </a:bodyPr>
          <a:lstStyle/>
          <a:p>
            <a:pPr algn="ctr">
              <a:lnSpc>
                <a:spcPts val="4299"/>
              </a:lnSpc>
              <a:spcBef>
                <a:spcPct val="0"/>
              </a:spcBef>
            </a:pPr>
            <a:r>
              <a:rPr lang="en-US" sz="3071" dirty="0">
                <a:solidFill>
                  <a:srgbClr val="FFFFFF"/>
                </a:solidFill>
                <a:latin typeface="Helvetica World"/>
                <a:ea typeface="Helvetica World"/>
                <a:cs typeface="Helvetica World"/>
                <a:sym typeface="Helvetica World"/>
              </a:rPr>
              <a:t>MRI Machine</a:t>
            </a:r>
          </a:p>
        </p:txBody>
      </p:sp>
      <p:sp>
        <p:nvSpPr>
          <p:cNvPr id="7" name="TextBox 9">
            <a:extLst>
              <a:ext uri="{FF2B5EF4-FFF2-40B4-BE49-F238E27FC236}">
                <a16:creationId xmlns:a16="http://schemas.microsoft.com/office/drawing/2014/main" id="{8786A44B-B2E8-233C-DAD8-879B78941844}"/>
              </a:ext>
            </a:extLst>
          </p:cNvPr>
          <p:cNvSpPr txBox="1"/>
          <p:nvPr/>
        </p:nvSpPr>
        <p:spPr>
          <a:xfrm>
            <a:off x="13293886" y="5564868"/>
            <a:ext cx="3303523" cy="531543"/>
          </a:xfrm>
          <a:prstGeom prst="rect">
            <a:avLst/>
          </a:prstGeom>
        </p:spPr>
        <p:txBody>
          <a:bodyPr lIns="0" tIns="0" rIns="0" bIns="0" rtlCol="0" anchor="t">
            <a:spAutoFit/>
          </a:bodyPr>
          <a:lstStyle/>
          <a:p>
            <a:pPr algn="ctr">
              <a:lnSpc>
                <a:spcPts val="4299"/>
              </a:lnSpc>
              <a:spcBef>
                <a:spcPct val="0"/>
              </a:spcBef>
            </a:pPr>
            <a:r>
              <a:rPr lang="en-US" sz="3071" dirty="0">
                <a:solidFill>
                  <a:srgbClr val="FFFFFF"/>
                </a:solidFill>
                <a:latin typeface="Helvetica World"/>
                <a:ea typeface="Helvetica World"/>
                <a:cs typeface="Helvetica World"/>
                <a:sym typeface="Helvetica World"/>
              </a:rPr>
              <a:t>GPS Navigation</a:t>
            </a:r>
          </a:p>
        </p:txBody>
      </p:sp>
      <p:sp>
        <p:nvSpPr>
          <p:cNvPr id="8" name="TextBox 11">
            <a:extLst>
              <a:ext uri="{FF2B5EF4-FFF2-40B4-BE49-F238E27FC236}">
                <a16:creationId xmlns:a16="http://schemas.microsoft.com/office/drawing/2014/main" id="{FDD467D7-BDF8-B64B-C147-CD65C748F357}"/>
              </a:ext>
            </a:extLst>
          </p:cNvPr>
          <p:cNvSpPr txBox="1"/>
          <p:nvPr/>
        </p:nvSpPr>
        <p:spPr>
          <a:xfrm>
            <a:off x="6078353" y="6362699"/>
            <a:ext cx="6131293" cy="3012773"/>
          </a:xfrm>
          <a:prstGeom prst="rect">
            <a:avLst/>
          </a:prstGeom>
        </p:spPr>
        <p:txBody>
          <a:bodyPr wrap="square" lIns="0" tIns="0" rIns="0" bIns="0" rtlCol="0" anchor="t">
            <a:spAutoFit/>
          </a:bodyPr>
          <a:lstStyle/>
          <a:p>
            <a:pPr algn="ctr">
              <a:lnSpc>
                <a:spcPts val="4019"/>
              </a:lnSpc>
              <a:spcBef>
                <a:spcPct val="0"/>
              </a:spcBef>
            </a:pPr>
            <a:r>
              <a:rPr lang="en-US" sz="2871" dirty="0">
                <a:solidFill>
                  <a:srgbClr val="FFFFFF"/>
                </a:solidFill>
                <a:latin typeface="Helvetica World"/>
                <a:ea typeface="Helvetica World"/>
                <a:cs typeface="Helvetica World"/>
                <a:sym typeface="Helvetica World"/>
              </a:rPr>
              <a:t>MRI (Magnetic Resonance Imaging) machines are advanced medical devices that utilize magnetic fields and radio waves to produce detailed images of the body's internal structures. </a:t>
            </a:r>
          </a:p>
        </p:txBody>
      </p:sp>
      <p:sp>
        <p:nvSpPr>
          <p:cNvPr id="9" name="TextBox 12">
            <a:extLst>
              <a:ext uri="{FF2B5EF4-FFF2-40B4-BE49-F238E27FC236}">
                <a16:creationId xmlns:a16="http://schemas.microsoft.com/office/drawing/2014/main" id="{05131E06-DFE0-CE70-8A17-195D311B4224}"/>
              </a:ext>
            </a:extLst>
          </p:cNvPr>
          <p:cNvSpPr txBox="1"/>
          <p:nvPr/>
        </p:nvSpPr>
        <p:spPr>
          <a:xfrm>
            <a:off x="12520818" y="6362699"/>
            <a:ext cx="4849661" cy="3012773"/>
          </a:xfrm>
          <a:prstGeom prst="rect">
            <a:avLst/>
          </a:prstGeom>
        </p:spPr>
        <p:txBody>
          <a:bodyPr lIns="0" tIns="0" rIns="0" bIns="0" rtlCol="0" anchor="t">
            <a:spAutoFit/>
          </a:bodyPr>
          <a:lstStyle/>
          <a:p>
            <a:pPr algn="ctr">
              <a:lnSpc>
                <a:spcPts val="4019"/>
              </a:lnSpc>
              <a:spcBef>
                <a:spcPct val="0"/>
              </a:spcBef>
            </a:pPr>
            <a:r>
              <a:rPr lang="en-US" sz="2871" dirty="0">
                <a:solidFill>
                  <a:srgbClr val="FFFFFF"/>
                </a:solidFill>
                <a:latin typeface="Helvetica World"/>
                <a:ea typeface="Helvetica World"/>
                <a:cs typeface="Helvetica World"/>
                <a:sym typeface="Helvetica World"/>
              </a:rPr>
              <a:t>GPS (Global Positioning System) navigation is a method that uses a network of satellites to provide precise location and time information for navigation purposes. </a:t>
            </a:r>
          </a:p>
        </p:txBody>
      </p:sp>
      <p:sp>
        <p:nvSpPr>
          <p:cNvPr id="10" name="TextBox 7">
            <a:extLst>
              <a:ext uri="{FF2B5EF4-FFF2-40B4-BE49-F238E27FC236}">
                <a16:creationId xmlns:a16="http://schemas.microsoft.com/office/drawing/2014/main" id="{254AFA3C-2267-AB22-3229-55E8E066550A}"/>
              </a:ext>
            </a:extLst>
          </p:cNvPr>
          <p:cNvSpPr txBox="1"/>
          <p:nvPr/>
        </p:nvSpPr>
        <p:spPr>
          <a:xfrm>
            <a:off x="967797" y="5559727"/>
            <a:ext cx="3777230" cy="531543"/>
          </a:xfrm>
          <a:prstGeom prst="rect">
            <a:avLst/>
          </a:prstGeom>
        </p:spPr>
        <p:txBody>
          <a:bodyPr lIns="0" tIns="0" rIns="0" bIns="0" rtlCol="0" anchor="t">
            <a:spAutoFit/>
          </a:bodyPr>
          <a:lstStyle/>
          <a:p>
            <a:pPr algn="ctr">
              <a:lnSpc>
                <a:spcPts val="4299"/>
              </a:lnSpc>
              <a:spcBef>
                <a:spcPct val="0"/>
              </a:spcBef>
            </a:pPr>
            <a:r>
              <a:rPr lang="en-US" sz="3071" dirty="0">
                <a:solidFill>
                  <a:srgbClr val="FFFFFF"/>
                </a:solidFill>
                <a:latin typeface="Helvetica World"/>
                <a:ea typeface="Helvetica World"/>
                <a:cs typeface="Helvetica World"/>
                <a:sym typeface="Helvetica World"/>
              </a:rPr>
              <a:t>CRISPR Gene Editing</a:t>
            </a:r>
          </a:p>
        </p:txBody>
      </p:sp>
      <p:sp>
        <p:nvSpPr>
          <p:cNvPr id="11" name="TextBox 10">
            <a:extLst>
              <a:ext uri="{FF2B5EF4-FFF2-40B4-BE49-F238E27FC236}">
                <a16:creationId xmlns:a16="http://schemas.microsoft.com/office/drawing/2014/main" id="{BC13CA55-AEBE-7FB6-B42B-6ADFD7784C1A}"/>
              </a:ext>
            </a:extLst>
          </p:cNvPr>
          <p:cNvSpPr txBox="1"/>
          <p:nvPr/>
        </p:nvSpPr>
        <p:spPr>
          <a:xfrm>
            <a:off x="376352" y="6362700"/>
            <a:ext cx="4960120" cy="3012773"/>
          </a:xfrm>
          <a:prstGeom prst="rect">
            <a:avLst/>
          </a:prstGeom>
        </p:spPr>
        <p:txBody>
          <a:bodyPr lIns="0" tIns="0" rIns="0" bIns="0" rtlCol="0" anchor="t">
            <a:spAutoFit/>
          </a:bodyPr>
          <a:lstStyle/>
          <a:p>
            <a:pPr algn="ctr">
              <a:lnSpc>
                <a:spcPts val="4019"/>
              </a:lnSpc>
              <a:spcBef>
                <a:spcPct val="0"/>
              </a:spcBef>
            </a:pPr>
            <a:r>
              <a:rPr lang="en-US" sz="2871" dirty="0">
                <a:solidFill>
                  <a:srgbClr val="FFFFFF"/>
                </a:solidFill>
                <a:latin typeface="Helvetica World"/>
                <a:ea typeface="Helvetica World"/>
                <a:cs typeface="Helvetica World"/>
                <a:sym typeface="Helvetica World"/>
              </a:rPr>
              <a:t>(Clustered Regularly Interspaced Short Palindromic Repeats) CRISPR is a cutting-edge technology that enables precise modification of DNA sequences .</a:t>
            </a:r>
          </a:p>
        </p:txBody>
      </p:sp>
      <p:sp>
        <p:nvSpPr>
          <p:cNvPr id="15" name="Freeform 3">
            <a:extLst>
              <a:ext uri="{FF2B5EF4-FFF2-40B4-BE49-F238E27FC236}">
                <a16:creationId xmlns:a16="http://schemas.microsoft.com/office/drawing/2014/main" id="{30969542-040E-5F1D-075C-32942D45BE7E}"/>
              </a:ext>
            </a:extLst>
          </p:cNvPr>
          <p:cNvSpPr/>
          <p:nvPr/>
        </p:nvSpPr>
        <p:spPr>
          <a:xfrm>
            <a:off x="901391" y="2331953"/>
            <a:ext cx="3736386" cy="2337910"/>
          </a:xfrm>
          <a:custGeom>
            <a:avLst/>
            <a:gdLst/>
            <a:ahLst/>
            <a:cxnLst/>
            <a:rect l="l" t="t" r="r" b="b"/>
            <a:pathLst>
              <a:path w="3736386" h="2337910">
                <a:moveTo>
                  <a:pt x="0" y="0"/>
                </a:moveTo>
                <a:lnTo>
                  <a:pt x="3736386" y="0"/>
                </a:lnTo>
                <a:lnTo>
                  <a:pt x="3736386" y="2337910"/>
                </a:lnTo>
                <a:lnTo>
                  <a:pt x="0" y="2337910"/>
                </a:lnTo>
                <a:lnTo>
                  <a:pt x="0" y="0"/>
                </a:lnTo>
                <a:close/>
              </a:path>
            </a:pathLst>
          </a:custGeom>
          <a:blipFill>
            <a:blip r:embed="rId3"/>
            <a:stretch>
              <a:fillRect/>
            </a:stretch>
          </a:blipFill>
        </p:spPr>
        <p:txBody>
          <a:bodyPr/>
          <a:lstStyle/>
          <a:p>
            <a:endParaRPr lang="en-PH"/>
          </a:p>
        </p:txBody>
      </p:sp>
      <p:sp>
        <p:nvSpPr>
          <p:cNvPr id="16" name="Freeform 4">
            <a:extLst>
              <a:ext uri="{FF2B5EF4-FFF2-40B4-BE49-F238E27FC236}">
                <a16:creationId xmlns:a16="http://schemas.microsoft.com/office/drawing/2014/main" id="{FC7374E7-E4BD-4DF9-EFAF-5753ACD662B1}"/>
              </a:ext>
            </a:extLst>
          </p:cNvPr>
          <p:cNvSpPr/>
          <p:nvPr/>
        </p:nvSpPr>
        <p:spPr>
          <a:xfrm>
            <a:off x="7561104" y="2130279"/>
            <a:ext cx="2997598" cy="2821269"/>
          </a:xfrm>
          <a:custGeom>
            <a:avLst/>
            <a:gdLst/>
            <a:ahLst/>
            <a:cxnLst/>
            <a:rect l="l" t="t" r="r" b="b"/>
            <a:pathLst>
              <a:path w="2997598" h="2821269">
                <a:moveTo>
                  <a:pt x="0" y="0"/>
                </a:moveTo>
                <a:lnTo>
                  <a:pt x="2997598" y="0"/>
                </a:lnTo>
                <a:lnTo>
                  <a:pt x="2997598" y="2821268"/>
                </a:lnTo>
                <a:lnTo>
                  <a:pt x="0" y="2821268"/>
                </a:lnTo>
                <a:lnTo>
                  <a:pt x="0" y="0"/>
                </a:lnTo>
                <a:close/>
              </a:path>
            </a:pathLst>
          </a:custGeom>
          <a:blipFill>
            <a:blip r:embed="rId4"/>
            <a:stretch>
              <a:fillRect/>
            </a:stretch>
          </a:blipFill>
        </p:spPr>
        <p:txBody>
          <a:bodyPr/>
          <a:lstStyle/>
          <a:p>
            <a:endParaRPr lang="en-PH"/>
          </a:p>
        </p:txBody>
      </p:sp>
      <p:sp>
        <p:nvSpPr>
          <p:cNvPr id="17" name="Freeform 5">
            <a:extLst>
              <a:ext uri="{FF2B5EF4-FFF2-40B4-BE49-F238E27FC236}">
                <a16:creationId xmlns:a16="http://schemas.microsoft.com/office/drawing/2014/main" id="{615CC7D9-BD70-7FAA-9AE1-AD3A812F2320}"/>
              </a:ext>
            </a:extLst>
          </p:cNvPr>
          <p:cNvSpPr/>
          <p:nvPr/>
        </p:nvSpPr>
        <p:spPr>
          <a:xfrm>
            <a:off x="12585639" y="2046549"/>
            <a:ext cx="5194142" cy="2908719"/>
          </a:xfrm>
          <a:custGeom>
            <a:avLst/>
            <a:gdLst/>
            <a:ahLst/>
            <a:cxnLst/>
            <a:rect l="l" t="t" r="r" b="b"/>
            <a:pathLst>
              <a:path w="5194142" h="2908719">
                <a:moveTo>
                  <a:pt x="0" y="0"/>
                </a:moveTo>
                <a:lnTo>
                  <a:pt x="5194142" y="0"/>
                </a:lnTo>
                <a:lnTo>
                  <a:pt x="5194142" y="2908720"/>
                </a:lnTo>
                <a:lnTo>
                  <a:pt x="0" y="2908720"/>
                </a:lnTo>
                <a:lnTo>
                  <a:pt x="0" y="0"/>
                </a:lnTo>
                <a:close/>
              </a:path>
            </a:pathLst>
          </a:custGeom>
          <a:blipFill>
            <a:blip r:embed="rId5"/>
            <a:stretch>
              <a:fillRect/>
            </a:stretch>
          </a:blipFill>
        </p:spPr>
        <p:txBody>
          <a:bodyPr/>
          <a:lstStyle/>
          <a:p>
            <a:endParaRPr lang="en-PH"/>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2628639" y="2105025"/>
            <a:ext cx="3576786" cy="687719"/>
          </a:xfrm>
          <a:prstGeom prst="rect">
            <a:avLst/>
          </a:prstGeom>
        </p:spPr>
        <p:txBody>
          <a:bodyPr lIns="0" tIns="0" rIns="0" bIns="0" rtlCol="0" anchor="t">
            <a:spAutoFit/>
          </a:bodyPr>
          <a:lstStyle/>
          <a:p>
            <a:pPr algn="ctr">
              <a:lnSpc>
                <a:spcPts val="5669"/>
              </a:lnSpc>
              <a:spcBef>
                <a:spcPct val="0"/>
              </a:spcBef>
            </a:pPr>
            <a:r>
              <a:rPr lang="en-US" sz="4049">
                <a:solidFill>
                  <a:srgbClr val="FFFFFF"/>
                </a:solidFill>
                <a:latin typeface="Mokoto"/>
                <a:ea typeface="Mokoto"/>
                <a:cs typeface="Mokoto"/>
                <a:sym typeface="Mokoto"/>
              </a:rPr>
              <a:t>Summary</a:t>
            </a:r>
          </a:p>
        </p:txBody>
      </p:sp>
      <p:sp>
        <p:nvSpPr>
          <p:cNvPr id="7" name="TextBox 7"/>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pic>
        <p:nvPicPr>
          <p:cNvPr id="29698" name="Picture 2">
            <a:extLst>
              <a:ext uri="{FF2B5EF4-FFF2-40B4-BE49-F238E27FC236}">
                <a16:creationId xmlns:a16="http://schemas.microsoft.com/office/drawing/2014/main" id="{312EC40A-0492-5683-A900-09300057D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Oi oi baka by NormalusLietuvisOnTwitch">
            <a:extLst>
              <a:ext uri="{FF2B5EF4-FFF2-40B4-BE49-F238E27FC236}">
                <a16:creationId xmlns:a16="http://schemas.microsoft.com/office/drawing/2014/main" id="{C6AE0D83-6903-FD77-8563-54AB08819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3057" y="2127885"/>
            <a:ext cx="4848223" cy="614789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F83D0F4A-74F5-9D85-F673-25F027B9E674}"/>
              </a:ext>
            </a:extLst>
          </p:cNvPr>
          <p:cNvSpPr/>
          <p:nvPr/>
        </p:nvSpPr>
        <p:spPr>
          <a:xfrm>
            <a:off x="783123" y="1983826"/>
            <a:ext cx="10024336" cy="6147898"/>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1C920DC5-9E8E-D3E7-01DD-24F551B56CBA}"/>
              </a:ext>
            </a:extLst>
          </p:cNvPr>
          <p:cNvSpPr txBox="1"/>
          <p:nvPr/>
        </p:nvSpPr>
        <p:spPr>
          <a:xfrm>
            <a:off x="2135310" y="3632610"/>
            <a:ext cx="7319963" cy="3785652"/>
          </a:xfrm>
          <a:prstGeom prst="rect">
            <a:avLst/>
          </a:prstGeom>
          <a:noFill/>
        </p:spPr>
        <p:txBody>
          <a:bodyPr wrap="square" rtlCol="0">
            <a:spAutoFit/>
          </a:bodyPr>
          <a:lstStyle/>
          <a:p>
            <a:r>
              <a:rPr lang="en-US" sz="4000" dirty="0">
                <a:solidFill>
                  <a:srgbClr val="FFFFFF"/>
                </a:solidFill>
                <a:latin typeface="Source Serif Pro"/>
                <a:ea typeface="Source Serif Pro"/>
                <a:cs typeface="Source Serif Pro"/>
                <a:sym typeface="Source Serif Pro"/>
              </a:rPr>
              <a:t>Computers Aids us in not only through the phases of Human Research, but it’s also helping in the development of technology as time passes.</a:t>
            </a:r>
          </a:p>
          <a:p>
            <a:endParaRPr lang="en-US" sz="4000" dirty="0"/>
          </a:p>
        </p:txBody>
      </p:sp>
      <p:sp>
        <p:nvSpPr>
          <p:cNvPr id="13" name="TextBox 12">
            <a:extLst>
              <a:ext uri="{FF2B5EF4-FFF2-40B4-BE49-F238E27FC236}">
                <a16:creationId xmlns:a16="http://schemas.microsoft.com/office/drawing/2014/main" id="{9ACB9377-90DB-41B9-3DA6-8089152505F0}"/>
              </a:ext>
            </a:extLst>
          </p:cNvPr>
          <p:cNvSpPr txBox="1"/>
          <p:nvPr/>
        </p:nvSpPr>
        <p:spPr>
          <a:xfrm>
            <a:off x="1096766" y="2710841"/>
            <a:ext cx="3695815" cy="814454"/>
          </a:xfrm>
          <a:prstGeom prst="rect">
            <a:avLst/>
          </a:prstGeom>
          <a:noFill/>
        </p:spPr>
        <p:txBody>
          <a:bodyPr wrap="square">
            <a:spAutoFit/>
          </a:bodyPr>
          <a:lstStyle/>
          <a:p>
            <a:pPr algn="ctr">
              <a:lnSpc>
                <a:spcPts val="5949"/>
              </a:lnSpc>
            </a:pPr>
            <a:r>
              <a:rPr lang="en-US" sz="4800" b="1" dirty="0">
                <a:solidFill>
                  <a:srgbClr val="FFFFFF"/>
                </a:solidFill>
                <a:latin typeface="Helvetica World"/>
                <a:ea typeface="Helvetica World"/>
                <a:cs typeface="Helvetica World"/>
                <a:sym typeface="Helvetica World"/>
              </a:rPr>
              <a:t>Summary</a:t>
            </a: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3CA8E413-57AC-621E-C346-6C1B443B4C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8288000" cy="10305164"/>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Rounded Corners 24">
            <a:extLst>
              <a:ext uri="{FF2B5EF4-FFF2-40B4-BE49-F238E27FC236}">
                <a16:creationId xmlns:a16="http://schemas.microsoft.com/office/drawing/2014/main" id="{8ADFBC26-F52E-5E70-9F56-D6E728625477}"/>
              </a:ext>
            </a:extLst>
          </p:cNvPr>
          <p:cNvSpPr/>
          <p:nvPr/>
        </p:nvSpPr>
        <p:spPr>
          <a:xfrm>
            <a:off x="334015" y="1866900"/>
            <a:ext cx="8381999" cy="78476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6" name="Rectangle: Rounded Corners 25">
            <a:extLst>
              <a:ext uri="{FF2B5EF4-FFF2-40B4-BE49-F238E27FC236}">
                <a16:creationId xmlns:a16="http://schemas.microsoft.com/office/drawing/2014/main" id="{8F233E1E-A595-E820-EC73-773253AA376A}"/>
              </a:ext>
            </a:extLst>
          </p:cNvPr>
          <p:cNvSpPr/>
          <p:nvPr/>
        </p:nvSpPr>
        <p:spPr>
          <a:xfrm>
            <a:off x="9247359" y="1866900"/>
            <a:ext cx="8735842" cy="78476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6" name="Freeform 4">
            <a:extLst>
              <a:ext uri="{FF2B5EF4-FFF2-40B4-BE49-F238E27FC236}">
                <a16:creationId xmlns:a16="http://schemas.microsoft.com/office/drawing/2014/main" id="{2706840B-35F8-8D36-2829-61B90C0C083F}"/>
              </a:ext>
            </a:extLst>
          </p:cNvPr>
          <p:cNvSpPr/>
          <p:nvPr/>
        </p:nvSpPr>
        <p:spPr>
          <a:xfrm>
            <a:off x="11935718" y="2054316"/>
            <a:ext cx="4143888" cy="1459457"/>
          </a:xfrm>
          <a:custGeom>
            <a:avLst/>
            <a:gdLst/>
            <a:ahLst/>
            <a:cxnLst/>
            <a:rect l="l" t="t" r="r" b="b"/>
            <a:pathLst>
              <a:path w="2670579" h="2670579">
                <a:moveTo>
                  <a:pt x="0" y="0"/>
                </a:moveTo>
                <a:lnTo>
                  <a:pt x="2670579" y="0"/>
                </a:lnTo>
                <a:lnTo>
                  <a:pt x="2670579" y="2670579"/>
                </a:lnTo>
                <a:lnTo>
                  <a:pt x="0" y="2670579"/>
                </a:lnTo>
                <a:lnTo>
                  <a:pt x="0" y="0"/>
                </a:lnTo>
                <a:close/>
              </a:path>
            </a:pathLst>
          </a:custGeom>
          <a:blipFill>
            <a:blip r:embed="rId3"/>
            <a:stretch>
              <a:fillRect/>
            </a:stretch>
          </a:blipFill>
        </p:spPr>
        <p:txBody>
          <a:bodyPr/>
          <a:lstStyle/>
          <a:p>
            <a:endParaRPr lang="en-PH"/>
          </a:p>
        </p:txBody>
      </p:sp>
      <p:sp>
        <p:nvSpPr>
          <p:cNvPr id="17" name="Freeform 5">
            <a:extLst>
              <a:ext uri="{FF2B5EF4-FFF2-40B4-BE49-F238E27FC236}">
                <a16:creationId xmlns:a16="http://schemas.microsoft.com/office/drawing/2014/main" id="{175B3E72-ED38-4375-E8C5-F36C390C53D4}"/>
              </a:ext>
            </a:extLst>
          </p:cNvPr>
          <p:cNvSpPr/>
          <p:nvPr/>
        </p:nvSpPr>
        <p:spPr>
          <a:xfrm>
            <a:off x="6132013" y="2412271"/>
            <a:ext cx="2339657" cy="1795329"/>
          </a:xfrm>
          <a:custGeom>
            <a:avLst/>
            <a:gdLst/>
            <a:ahLst/>
            <a:cxnLst/>
            <a:rect l="l" t="t" r="r" b="b"/>
            <a:pathLst>
              <a:path w="2339657" h="1795329">
                <a:moveTo>
                  <a:pt x="0" y="0"/>
                </a:moveTo>
                <a:lnTo>
                  <a:pt x="2339657" y="0"/>
                </a:lnTo>
                <a:lnTo>
                  <a:pt x="2339657" y="1795328"/>
                </a:lnTo>
                <a:lnTo>
                  <a:pt x="0" y="1795328"/>
                </a:lnTo>
                <a:lnTo>
                  <a:pt x="0" y="0"/>
                </a:lnTo>
                <a:close/>
              </a:path>
            </a:pathLst>
          </a:custGeom>
          <a:blipFill>
            <a:blip r:embed="rId4"/>
            <a:stretch>
              <a:fillRect/>
            </a:stretch>
          </a:blipFill>
        </p:spPr>
        <p:txBody>
          <a:bodyPr/>
          <a:lstStyle/>
          <a:p>
            <a:endParaRPr lang="en-PH"/>
          </a:p>
        </p:txBody>
      </p:sp>
      <p:sp>
        <p:nvSpPr>
          <p:cNvPr id="18" name="TextBox 7">
            <a:extLst>
              <a:ext uri="{FF2B5EF4-FFF2-40B4-BE49-F238E27FC236}">
                <a16:creationId xmlns:a16="http://schemas.microsoft.com/office/drawing/2014/main" id="{866A9134-1385-0D05-0530-D0C4F3220FAA}"/>
              </a:ext>
            </a:extLst>
          </p:cNvPr>
          <p:cNvSpPr txBox="1"/>
          <p:nvPr/>
        </p:nvSpPr>
        <p:spPr>
          <a:xfrm>
            <a:off x="1355066" y="2549976"/>
            <a:ext cx="2339656" cy="887095"/>
          </a:xfrm>
          <a:prstGeom prst="rect">
            <a:avLst/>
          </a:prstGeom>
        </p:spPr>
        <p:txBody>
          <a:bodyPr wrap="square" lIns="0" tIns="0" rIns="0" bIns="0" rtlCol="0" anchor="t">
            <a:spAutoFit/>
          </a:bodyPr>
          <a:lstStyle/>
          <a:p>
            <a:pPr algn="ctr">
              <a:lnSpc>
                <a:spcPts val="7279"/>
              </a:lnSpc>
            </a:pPr>
            <a:r>
              <a:rPr lang="en-US" sz="5199" b="1" dirty="0">
                <a:solidFill>
                  <a:srgbClr val="FFFFFF"/>
                </a:solidFill>
                <a:latin typeface="Canva Sans Bold"/>
                <a:ea typeface="Canva Sans Bold"/>
                <a:cs typeface="Canva Sans Bold"/>
                <a:sym typeface="Canva Sans Bold"/>
              </a:rPr>
              <a:t>Pros:</a:t>
            </a:r>
          </a:p>
        </p:txBody>
      </p:sp>
      <p:sp>
        <p:nvSpPr>
          <p:cNvPr id="19" name="TextBox 8">
            <a:extLst>
              <a:ext uri="{FF2B5EF4-FFF2-40B4-BE49-F238E27FC236}">
                <a16:creationId xmlns:a16="http://schemas.microsoft.com/office/drawing/2014/main" id="{2803EBDC-3AA1-C1C9-4526-D4DDFFF63AE5}"/>
              </a:ext>
            </a:extLst>
          </p:cNvPr>
          <p:cNvSpPr txBox="1"/>
          <p:nvPr/>
        </p:nvSpPr>
        <p:spPr>
          <a:xfrm>
            <a:off x="205057" y="3474316"/>
            <a:ext cx="5589570" cy="629920"/>
          </a:xfrm>
          <a:prstGeom prst="rect">
            <a:avLst/>
          </a:prstGeom>
        </p:spPr>
        <p:txBody>
          <a:bodyPr wrap="square" lIns="0" tIns="0" rIns="0" bIns="0" rtlCol="0" anchor="t">
            <a:spAutoFit/>
          </a:bodyPr>
          <a:lstStyle/>
          <a:p>
            <a:pPr marL="798828" lvl="1" indent="-399414" algn="ctr">
              <a:lnSpc>
                <a:spcPts val="5179"/>
              </a:lnSpc>
              <a:buFont typeface="Arial"/>
              <a:buChar char="•"/>
            </a:pPr>
            <a:r>
              <a:rPr lang="en-US" sz="3699" dirty="0" err="1">
                <a:solidFill>
                  <a:srgbClr val="FFFFFF"/>
                </a:solidFill>
                <a:latin typeface="Canva Sans"/>
                <a:ea typeface="Canva Sans"/>
                <a:cs typeface="Canva Sans"/>
                <a:sym typeface="Canva Sans"/>
              </a:rPr>
              <a:t>Syempre</a:t>
            </a:r>
            <a:r>
              <a:rPr lang="en-US" sz="3699" dirty="0">
                <a:solidFill>
                  <a:srgbClr val="FFFFFF"/>
                </a:solidFill>
                <a:latin typeface="Canva Sans"/>
                <a:ea typeface="Canva Sans"/>
                <a:cs typeface="Canva Sans"/>
                <a:sym typeface="Canva Sans"/>
              </a:rPr>
              <a:t> </a:t>
            </a:r>
            <a:r>
              <a:rPr lang="en-US" sz="3699" dirty="0" err="1">
                <a:solidFill>
                  <a:srgbClr val="FFFFFF"/>
                </a:solidFill>
                <a:latin typeface="Canva Sans"/>
                <a:ea typeface="Canva Sans"/>
                <a:cs typeface="Canva Sans"/>
                <a:sym typeface="Canva Sans"/>
              </a:rPr>
              <a:t>ako</a:t>
            </a:r>
            <a:r>
              <a:rPr lang="en-US" sz="3699" dirty="0">
                <a:solidFill>
                  <a:srgbClr val="FFFFFF"/>
                </a:solidFill>
                <a:latin typeface="Canva Sans"/>
                <a:ea typeface="Canva Sans"/>
                <a:cs typeface="Canva Sans"/>
                <a:sym typeface="Canva Sans"/>
              </a:rPr>
              <a:t> pro</a:t>
            </a:r>
          </a:p>
        </p:txBody>
      </p:sp>
      <p:sp>
        <p:nvSpPr>
          <p:cNvPr id="20" name="TextBox 9">
            <a:extLst>
              <a:ext uri="{FF2B5EF4-FFF2-40B4-BE49-F238E27FC236}">
                <a16:creationId xmlns:a16="http://schemas.microsoft.com/office/drawing/2014/main" id="{B05929A8-645E-1C85-B3B2-AA3FA896E07D}"/>
              </a:ext>
            </a:extLst>
          </p:cNvPr>
          <p:cNvSpPr txBox="1"/>
          <p:nvPr/>
        </p:nvSpPr>
        <p:spPr>
          <a:xfrm>
            <a:off x="507468" y="4174201"/>
            <a:ext cx="8199686" cy="629920"/>
          </a:xfrm>
          <a:prstGeom prst="rect">
            <a:avLst/>
          </a:prstGeom>
        </p:spPr>
        <p:txBody>
          <a:bodyPr wrap="square" lIns="0" tIns="0" rIns="0" bIns="0" rtlCol="0" anchor="t">
            <a:spAutoFit/>
          </a:bodyPr>
          <a:lstStyle/>
          <a:p>
            <a:pPr marL="798828" lvl="1" indent="-399414" algn="ctr">
              <a:lnSpc>
                <a:spcPts val="5179"/>
              </a:lnSpc>
              <a:buFont typeface="Arial"/>
              <a:buChar char="•"/>
            </a:pPr>
            <a:r>
              <a:rPr lang="en-US" sz="3699" dirty="0">
                <a:solidFill>
                  <a:srgbClr val="FFFFFF"/>
                </a:solidFill>
                <a:latin typeface="Canva Sans"/>
                <a:ea typeface="Canva Sans"/>
                <a:cs typeface="Canva Sans"/>
                <a:sym typeface="Canva Sans"/>
              </a:rPr>
              <a:t>computers are fast and reliable</a:t>
            </a:r>
          </a:p>
        </p:txBody>
      </p:sp>
      <p:sp>
        <p:nvSpPr>
          <p:cNvPr id="21" name="TextBox 10">
            <a:extLst>
              <a:ext uri="{FF2B5EF4-FFF2-40B4-BE49-F238E27FC236}">
                <a16:creationId xmlns:a16="http://schemas.microsoft.com/office/drawing/2014/main" id="{C66DD5AE-70BA-3CB1-EDE8-1E6BDB31D970}"/>
              </a:ext>
            </a:extLst>
          </p:cNvPr>
          <p:cNvSpPr txBox="1"/>
          <p:nvPr/>
        </p:nvSpPr>
        <p:spPr>
          <a:xfrm>
            <a:off x="205056" y="4861955"/>
            <a:ext cx="8510957" cy="629920"/>
          </a:xfrm>
          <a:prstGeom prst="rect">
            <a:avLst/>
          </a:prstGeom>
        </p:spPr>
        <p:txBody>
          <a:bodyPr wrap="square" lIns="0" tIns="0" rIns="0" bIns="0" rtlCol="0" anchor="t">
            <a:spAutoFit/>
          </a:bodyPr>
          <a:lstStyle/>
          <a:p>
            <a:pPr marL="798828" lvl="1" indent="-399414" algn="ctr">
              <a:lnSpc>
                <a:spcPts val="5179"/>
              </a:lnSpc>
              <a:buFont typeface="Arial"/>
              <a:buChar char="•"/>
            </a:pPr>
            <a:r>
              <a:rPr lang="en-US" sz="3699" dirty="0">
                <a:solidFill>
                  <a:srgbClr val="FFFFFF"/>
                </a:solidFill>
                <a:latin typeface="Canva Sans"/>
                <a:ea typeface="Canva Sans"/>
                <a:cs typeface="Canva Sans"/>
                <a:sym typeface="Canva Sans"/>
              </a:rPr>
              <a:t>computers do most of the job</a:t>
            </a:r>
          </a:p>
        </p:txBody>
      </p:sp>
      <p:sp>
        <p:nvSpPr>
          <p:cNvPr id="22" name="TextBox 11">
            <a:extLst>
              <a:ext uri="{FF2B5EF4-FFF2-40B4-BE49-F238E27FC236}">
                <a16:creationId xmlns:a16="http://schemas.microsoft.com/office/drawing/2014/main" id="{C13A4A8B-F574-5E47-1983-B1F26AF80A41}"/>
              </a:ext>
            </a:extLst>
          </p:cNvPr>
          <p:cNvSpPr txBox="1"/>
          <p:nvPr/>
        </p:nvSpPr>
        <p:spPr>
          <a:xfrm>
            <a:off x="685800" y="5500618"/>
            <a:ext cx="4167917" cy="629920"/>
          </a:xfrm>
          <a:prstGeom prst="rect">
            <a:avLst/>
          </a:prstGeom>
        </p:spPr>
        <p:txBody>
          <a:bodyPr lIns="0" tIns="0" rIns="0" bIns="0" rtlCol="0" anchor="t">
            <a:spAutoFit/>
          </a:bodyPr>
          <a:lstStyle/>
          <a:p>
            <a:pPr marL="798828" lvl="1" indent="-399414" algn="just">
              <a:lnSpc>
                <a:spcPts val="5179"/>
              </a:lnSpc>
              <a:buFont typeface="Arial"/>
              <a:buChar char="•"/>
            </a:pPr>
            <a:r>
              <a:rPr lang="en-US" sz="3699" dirty="0">
                <a:solidFill>
                  <a:srgbClr val="FFFFFF"/>
                </a:solidFill>
                <a:latin typeface="Canva Sans"/>
                <a:ea typeface="Canva Sans"/>
                <a:cs typeface="Canva Sans"/>
                <a:sym typeface="Canva Sans"/>
              </a:rPr>
              <a:t>chat </a:t>
            </a:r>
            <a:r>
              <a:rPr lang="en-US" sz="3699" dirty="0" err="1">
                <a:solidFill>
                  <a:srgbClr val="FFFFFF"/>
                </a:solidFill>
                <a:latin typeface="Canva Sans"/>
                <a:ea typeface="Canva Sans"/>
                <a:cs typeface="Canva Sans"/>
                <a:sym typeface="Canva Sans"/>
              </a:rPr>
              <a:t>gpt</a:t>
            </a:r>
            <a:r>
              <a:rPr lang="en-US" sz="3699" dirty="0">
                <a:solidFill>
                  <a:srgbClr val="FFFFFF"/>
                </a:solidFill>
                <a:latin typeface="Canva Sans"/>
                <a:ea typeface="Canva Sans"/>
                <a:cs typeface="Canva Sans"/>
                <a:sym typeface="Canva Sans"/>
              </a:rPr>
              <a:t> :D</a:t>
            </a:r>
          </a:p>
        </p:txBody>
      </p:sp>
      <p:sp>
        <p:nvSpPr>
          <p:cNvPr id="23" name="TextBox 12">
            <a:extLst>
              <a:ext uri="{FF2B5EF4-FFF2-40B4-BE49-F238E27FC236}">
                <a16:creationId xmlns:a16="http://schemas.microsoft.com/office/drawing/2014/main" id="{DFD41BA0-EE37-9992-DBC7-7EBE870034FF}"/>
              </a:ext>
            </a:extLst>
          </p:cNvPr>
          <p:cNvSpPr txBox="1"/>
          <p:nvPr/>
        </p:nvSpPr>
        <p:spPr>
          <a:xfrm>
            <a:off x="9570333" y="2549976"/>
            <a:ext cx="1802606" cy="887095"/>
          </a:xfrm>
          <a:prstGeom prst="rect">
            <a:avLst/>
          </a:prstGeom>
        </p:spPr>
        <p:txBody>
          <a:bodyPr lIns="0" tIns="0" rIns="0" bIns="0" rtlCol="0" anchor="t">
            <a:spAutoFit/>
          </a:bodyPr>
          <a:lstStyle/>
          <a:p>
            <a:pPr algn="ctr">
              <a:lnSpc>
                <a:spcPts val="7279"/>
              </a:lnSpc>
            </a:pPr>
            <a:r>
              <a:rPr lang="en-US" sz="5199" b="1">
                <a:solidFill>
                  <a:srgbClr val="FFFFFF"/>
                </a:solidFill>
                <a:latin typeface="Canva Sans Bold"/>
                <a:ea typeface="Canva Sans Bold"/>
                <a:cs typeface="Canva Sans Bold"/>
                <a:sym typeface="Canva Sans Bold"/>
              </a:rPr>
              <a:t>Cons:</a:t>
            </a:r>
          </a:p>
        </p:txBody>
      </p:sp>
      <p:sp>
        <p:nvSpPr>
          <p:cNvPr id="24" name="TextBox 13">
            <a:extLst>
              <a:ext uri="{FF2B5EF4-FFF2-40B4-BE49-F238E27FC236}">
                <a16:creationId xmlns:a16="http://schemas.microsoft.com/office/drawing/2014/main" id="{0EE074EC-C9B2-33AC-FB41-7A4B84C45BE6}"/>
              </a:ext>
            </a:extLst>
          </p:cNvPr>
          <p:cNvSpPr txBox="1"/>
          <p:nvPr/>
        </p:nvSpPr>
        <p:spPr>
          <a:xfrm>
            <a:off x="9791248" y="3437071"/>
            <a:ext cx="7688967" cy="3258820"/>
          </a:xfrm>
          <a:prstGeom prst="rect">
            <a:avLst/>
          </a:prstGeom>
        </p:spPr>
        <p:txBody>
          <a:bodyPr lIns="0" tIns="0" rIns="0" bIns="0" rtlCol="0" anchor="t">
            <a:spAutoFit/>
          </a:bodyPr>
          <a:lstStyle/>
          <a:p>
            <a:pPr algn="l">
              <a:lnSpc>
                <a:spcPts val="5179"/>
              </a:lnSpc>
              <a:spcBef>
                <a:spcPct val="0"/>
              </a:spcBef>
            </a:pPr>
            <a:r>
              <a:rPr lang="en-US" sz="3699" dirty="0">
                <a:solidFill>
                  <a:srgbClr val="FFFFFF"/>
                </a:solidFill>
                <a:latin typeface="Source Serif Pro"/>
                <a:ea typeface="Source Serif Pro"/>
                <a:cs typeface="Source Serif Pro"/>
                <a:sym typeface="Source Serif Pro"/>
              </a:rPr>
              <a:t>When a computer breaks your data might go with it. A computer is not perfect it can also be bound to generate errors and/or corruption of files</a:t>
            </a:r>
          </a:p>
        </p:txBody>
      </p:sp>
      <p:grpSp>
        <p:nvGrpSpPr>
          <p:cNvPr id="27" name="Group 9">
            <a:extLst>
              <a:ext uri="{FF2B5EF4-FFF2-40B4-BE49-F238E27FC236}">
                <a16:creationId xmlns:a16="http://schemas.microsoft.com/office/drawing/2014/main" id="{1C369C33-EB55-1B17-2947-3F710DA4F3A6}"/>
              </a:ext>
            </a:extLst>
          </p:cNvPr>
          <p:cNvGrpSpPr/>
          <p:nvPr/>
        </p:nvGrpSpPr>
        <p:grpSpPr>
          <a:xfrm>
            <a:off x="6410956" y="190501"/>
            <a:ext cx="4892429" cy="1618566"/>
            <a:chOff x="0" y="0"/>
            <a:chExt cx="890054" cy="597058"/>
          </a:xfrm>
        </p:grpSpPr>
        <p:sp>
          <p:nvSpPr>
            <p:cNvPr id="28" name="Freeform 10">
              <a:extLst>
                <a:ext uri="{FF2B5EF4-FFF2-40B4-BE49-F238E27FC236}">
                  <a16:creationId xmlns:a16="http://schemas.microsoft.com/office/drawing/2014/main" id="{2712FDD5-CF82-EAA4-26D8-1B6959EAE6B3}"/>
                </a:ext>
              </a:extLst>
            </p:cNvPr>
            <p:cNvSpPr/>
            <p:nvPr/>
          </p:nvSpPr>
          <p:spPr>
            <a:xfrm>
              <a:off x="0" y="0"/>
              <a:ext cx="890054" cy="597058"/>
            </a:xfrm>
            <a:custGeom>
              <a:avLst/>
              <a:gdLst/>
              <a:ahLst/>
              <a:cxnLst/>
              <a:rect l="l" t="t" r="r" b="b"/>
              <a:pathLst>
                <a:path w="890054" h="597058">
                  <a:moveTo>
                    <a:pt x="890054" y="298529"/>
                  </a:moveTo>
                  <a:lnTo>
                    <a:pt x="686854" y="597058"/>
                  </a:lnTo>
                  <a:lnTo>
                    <a:pt x="203200" y="597058"/>
                  </a:lnTo>
                  <a:lnTo>
                    <a:pt x="0" y="298529"/>
                  </a:lnTo>
                  <a:lnTo>
                    <a:pt x="203200" y="0"/>
                  </a:lnTo>
                  <a:lnTo>
                    <a:pt x="686854" y="0"/>
                  </a:lnTo>
                  <a:lnTo>
                    <a:pt x="890054"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9" name="TextBox 11">
              <a:extLst>
                <a:ext uri="{FF2B5EF4-FFF2-40B4-BE49-F238E27FC236}">
                  <a16:creationId xmlns:a16="http://schemas.microsoft.com/office/drawing/2014/main" id="{D25B480E-7F11-3575-4F2D-9D07D735490C}"/>
                </a:ext>
              </a:extLst>
            </p:cNvPr>
            <p:cNvSpPr txBox="1"/>
            <p:nvPr/>
          </p:nvSpPr>
          <p:spPr>
            <a:xfrm>
              <a:off x="114300" y="-76200"/>
              <a:ext cx="661454" cy="673258"/>
            </a:xfrm>
            <a:prstGeom prst="rect">
              <a:avLst/>
            </a:prstGeom>
          </p:spPr>
          <p:txBody>
            <a:bodyPr lIns="50800" tIns="50800" rIns="50800" bIns="50800" rtlCol="0" anchor="ctr"/>
            <a:lstStyle/>
            <a:p>
              <a:pPr algn="ctr">
                <a:lnSpc>
                  <a:spcPts val="5669"/>
                </a:lnSpc>
              </a:pPr>
              <a:r>
                <a:rPr lang="en-US" sz="4049" dirty="0">
                  <a:solidFill>
                    <a:srgbClr val="FFFFFF"/>
                  </a:solidFill>
                  <a:latin typeface="Helvetica World"/>
                  <a:ea typeface="Helvetica World"/>
                  <a:cs typeface="Helvetica World"/>
                  <a:sym typeface="Helvetica World"/>
                </a:rPr>
                <a:t>Pros &amp; Cons</a:t>
              </a:r>
            </a:p>
          </p:txBody>
        </p:sp>
      </p:gr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760" name="Picture 16">
            <a:extLst>
              <a:ext uri="{FF2B5EF4-FFF2-40B4-BE49-F238E27FC236}">
                <a16:creationId xmlns:a16="http://schemas.microsoft.com/office/drawing/2014/main" id="{F21249FE-340F-6C1B-ED2C-A88546517D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2700"/>
            <a:ext cx="18288000" cy="1029970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2"/>
          <p:cNvSpPr/>
          <p:nvPr/>
        </p:nvSpPr>
        <p:spPr>
          <a:xfrm>
            <a:off x="4823539" y="1810632"/>
            <a:ext cx="8867396" cy="8867396"/>
          </a:xfrm>
          <a:custGeom>
            <a:avLst/>
            <a:gdLst/>
            <a:ahLst/>
            <a:cxnLst/>
            <a:rect l="l" t="t" r="r" b="b"/>
            <a:pathLst>
              <a:path w="8867396" h="8867396">
                <a:moveTo>
                  <a:pt x="0" y="0"/>
                </a:moveTo>
                <a:lnTo>
                  <a:pt x="8867396" y="0"/>
                </a:lnTo>
                <a:lnTo>
                  <a:pt x="8867396" y="8867395"/>
                </a:lnTo>
                <a:lnTo>
                  <a:pt x="0" y="8867395"/>
                </a:lnTo>
                <a:lnTo>
                  <a:pt x="0" y="0"/>
                </a:lnTo>
                <a:close/>
              </a:path>
            </a:pathLst>
          </a:custGeom>
          <a:blipFill>
            <a:blip r:embed="rId5"/>
            <a:stretch>
              <a:fillRect/>
            </a:stretch>
          </a:blipFill>
        </p:spPr>
        <p:txBody>
          <a:bodyPr/>
          <a:lstStyle/>
          <a:p>
            <a:endParaRPr lang="en-PH"/>
          </a:p>
        </p:txBody>
      </p:sp>
      <p:pic>
        <p:nvPicPr>
          <p:cNvPr id="3" name="Picture 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rcRect/>
          <a:stretch>
            <a:fillRect/>
          </a:stretch>
        </p:blipFill>
        <p:spPr>
          <a:xfrm>
            <a:off x="8882004" y="7375539"/>
            <a:ext cx="1369696" cy="1639684"/>
          </a:xfrm>
          <a:prstGeom prst="rect">
            <a:avLst/>
          </a:prstGeom>
        </p:spPr>
      </p:pic>
      <p:sp>
        <p:nvSpPr>
          <p:cNvPr id="4" name="TextBox 4"/>
          <p:cNvSpPr txBox="1"/>
          <p:nvPr/>
        </p:nvSpPr>
        <p:spPr>
          <a:xfrm>
            <a:off x="2148614" y="1271777"/>
            <a:ext cx="13990772" cy="1639684"/>
          </a:xfrm>
          <a:prstGeom prst="rect">
            <a:avLst/>
          </a:prstGeom>
        </p:spPr>
        <p:txBody>
          <a:bodyPr lIns="0" tIns="0" rIns="0" bIns="0" rtlCol="0" anchor="t">
            <a:spAutoFit/>
          </a:bodyPr>
          <a:lstStyle/>
          <a:p>
            <a:pPr algn="ctr">
              <a:lnSpc>
                <a:spcPts val="11302"/>
              </a:lnSpc>
            </a:pPr>
            <a:r>
              <a:rPr lang="en-US" sz="14490" spc="-898" dirty="0">
                <a:solidFill>
                  <a:srgbClr val="FFFFFF"/>
                </a:solidFill>
                <a:latin typeface="Mokoto"/>
                <a:ea typeface="Mokoto"/>
                <a:cs typeface="Mokoto"/>
                <a:sym typeface="Mokoto"/>
              </a:rPr>
              <a:t>THE END!!!!!</a:t>
            </a:r>
          </a:p>
        </p:txBody>
      </p:sp>
      <p:pic>
        <p:nvPicPr>
          <p:cNvPr id="31746" name="Picture 2">
            <a:extLst>
              <a:ext uri="{FF2B5EF4-FFF2-40B4-BE49-F238E27FC236}">
                <a16:creationId xmlns:a16="http://schemas.microsoft.com/office/drawing/2014/main" id="{F74711B0-146C-4707-B422-B19C4F4077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73350" y="3529705"/>
            <a:ext cx="1885950" cy="5429250"/>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74E6A6AE-CEE6-2B4A-B767-FF3523313A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0401" y="3529705"/>
            <a:ext cx="1876425" cy="5429250"/>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a:extLst>
              <a:ext uri="{FF2B5EF4-FFF2-40B4-BE49-F238E27FC236}">
                <a16:creationId xmlns:a16="http://schemas.microsoft.com/office/drawing/2014/main" id="{F63E03C4-6399-BCFA-22E2-33342735E4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58150" y="3520180"/>
            <a:ext cx="2171700" cy="5438775"/>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a:extLst>
              <a:ext uri="{FF2B5EF4-FFF2-40B4-BE49-F238E27FC236}">
                <a16:creationId xmlns:a16="http://schemas.microsoft.com/office/drawing/2014/main" id="{1F0914DE-4CB3-9585-1C78-52010A674FB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049502" y="3576448"/>
            <a:ext cx="2914650" cy="5438775"/>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a:extLst>
              <a:ext uri="{FF2B5EF4-FFF2-40B4-BE49-F238E27FC236}">
                <a16:creationId xmlns:a16="http://schemas.microsoft.com/office/drawing/2014/main" id="{BD126F9E-BE7C-5952-8646-92B7897E89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4800" y="3379402"/>
            <a:ext cx="2771775" cy="5438775"/>
          </a:xfrm>
          <a:prstGeom prst="rect">
            <a:avLst/>
          </a:prstGeom>
          <a:noFill/>
          <a:extLst>
            <a:ext uri="{909E8E84-426E-40DD-AFC4-6F175D3DCCD1}">
              <a14:hiddenFill xmlns:a14="http://schemas.microsoft.com/office/drawing/2010/main">
                <a:solidFill>
                  <a:srgbClr val="FFFFFF"/>
                </a:solidFill>
              </a14:hiddenFill>
            </a:ext>
          </a:extLst>
        </p:spPr>
      </p:pic>
      <p:pic>
        <p:nvPicPr>
          <p:cNvPr id="31756" name="Picture 12">
            <a:extLst>
              <a:ext uri="{FF2B5EF4-FFF2-40B4-BE49-F238E27FC236}">
                <a16:creationId xmlns:a16="http://schemas.microsoft.com/office/drawing/2014/main" id="{A140376A-195A-B439-525D-F2DCFB1A00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287626" y="3576448"/>
            <a:ext cx="2762250" cy="5438775"/>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a:extLst>
              <a:ext uri="{FF2B5EF4-FFF2-40B4-BE49-F238E27FC236}">
                <a16:creationId xmlns:a16="http://schemas.microsoft.com/office/drawing/2014/main" id="{55AB346A-CF7D-FD42-B68E-0C05174336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0185" y="3725219"/>
            <a:ext cx="3676650" cy="5429250"/>
          </a:xfrm>
          <a:prstGeom prst="rect">
            <a:avLst/>
          </a:prstGeom>
          <a:noFill/>
          <a:extLst>
            <a:ext uri="{909E8E84-426E-40DD-AFC4-6F175D3DCCD1}">
              <a14:hiddenFill xmlns:a14="http://schemas.microsoft.com/office/drawing/2010/main">
                <a:solidFill>
                  <a:srgbClr val="FFFFFF"/>
                </a:solidFill>
              </a14:hiddenFill>
            </a:ext>
          </a:extLst>
        </p:spPr>
      </p:pic>
      <p:pic>
        <p:nvPicPr>
          <p:cNvPr id="31762" name="Picture 18" descr="Pin page">
            <a:extLst>
              <a:ext uri="{FF2B5EF4-FFF2-40B4-BE49-F238E27FC236}">
                <a16:creationId xmlns:a16="http://schemas.microsoft.com/office/drawing/2014/main" id="{56A99B4F-A4CC-52CB-4716-86E7F040C40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9988" y="0"/>
            <a:ext cx="5786437"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1764" name="Picture 20" descr="Pin page">
            <a:extLst>
              <a:ext uri="{FF2B5EF4-FFF2-40B4-BE49-F238E27FC236}">
                <a16:creationId xmlns:a16="http://schemas.microsoft.com/office/drawing/2014/main" id="{E4B26F63-B0BB-7436-5011-0A3ED42754B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02388" y="152400"/>
            <a:ext cx="5786437"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Pin page">
            <a:extLst>
              <a:ext uri="{FF2B5EF4-FFF2-40B4-BE49-F238E27FC236}">
                <a16:creationId xmlns:a16="http://schemas.microsoft.com/office/drawing/2014/main" id="{972D324C-4615-C6B7-06E3-7AC8992F3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268994" y="195514"/>
            <a:ext cx="5786437"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1768" name="Picture 24" descr="Pin page">
            <a:extLst>
              <a:ext uri="{FF2B5EF4-FFF2-40B4-BE49-F238E27FC236}">
                <a16:creationId xmlns:a16="http://schemas.microsoft.com/office/drawing/2014/main" id="{2CF8A236-0B94-304B-6792-B6C041775E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948" y="-210754"/>
            <a:ext cx="5786437" cy="10287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video>
              <p:cMediaNode vol="0">
                <p:cTn id="2"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99FB7BFC-0093-A703-8BBB-4DA1220462D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1000" y="1638300"/>
            <a:ext cx="1432987"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75DC1EFB-7974-70B6-DCEF-B7AAB5A23F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6178" y="2195175"/>
            <a:ext cx="2222620" cy="63984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66B75C48-A143-2EAE-BD2D-59BA4339C0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993" y="2195175"/>
            <a:ext cx="2238027" cy="6475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2A993A-20A3-027A-E132-A1F62C4F86E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F799BD-D244-3BFF-81FD-78A42BD9C23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Untitled6 20240705033129">
            <a:extLst>
              <a:ext uri="{FF2B5EF4-FFF2-40B4-BE49-F238E27FC236}">
                <a16:creationId xmlns:a16="http://schemas.microsoft.com/office/drawing/2014/main" id="{21D6E874-D9ED-ECEC-AB88-68119AB596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70DA25D-4A0C-C445-9DE0-E3341FD192F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DA21830-E465-C2CC-FCA7-1D4D2F57FB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53BA6A08-78F0-84C8-15F6-CA88102924EF}"/>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7E38056-70D3-A0BB-9C24-7C901F2CDD2A}"/>
              </a:ext>
            </a:extLst>
          </p:cNvPr>
          <p:cNvSpPr txBox="1"/>
          <p:nvPr/>
        </p:nvSpPr>
        <p:spPr>
          <a:xfrm>
            <a:off x="3633117" y="571500"/>
            <a:ext cx="10168751" cy="1060547"/>
          </a:xfrm>
          <a:prstGeom prst="rect">
            <a:avLst/>
          </a:prstGeom>
          <a:noFill/>
        </p:spPr>
        <p:txBody>
          <a:bodyPr wrap="square">
            <a:spAutoFit/>
          </a:bodyPr>
          <a:lstStyle/>
          <a:p>
            <a:pPr algn="ctr">
              <a:lnSpc>
                <a:spcPts val="8975"/>
              </a:lnSpc>
            </a:pPr>
            <a:r>
              <a:rPr lang="en-US" sz="4000" dirty="0">
                <a:solidFill>
                  <a:srgbClr val="FFFFFF"/>
                </a:solidFill>
                <a:latin typeface="Norwester"/>
                <a:ea typeface="Norwester"/>
                <a:cs typeface="Norwester"/>
                <a:sym typeface="Norwester"/>
              </a:rPr>
              <a:t>5 MAJOR PHASES OF THE RESEARCH COMPONENTS</a:t>
            </a:r>
          </a:p>
        </p:txBody>
      </p:sp>
      <p:grpSp>
        <p:nvGrpSpPr>
          <p:cNvPr id="14" name="Group 3">
            <a:extLst>
              <a:ext uri="{FF2B5EF4-FFF2-40B4-BE49-F238E27FC236}">
                <a16:creationId xmlns:a16="http://schemas.microsoft.com/office/drawing/2014/main" id="{523EBB06-001C-B01E-2840-D6CFF7661660}"/>
              </a:ext>
            </a:extLst>
          </p:cNvPr>
          <p:cNvGrpSpPr/>
          <p:nvPr/>
        </p:nvGrpSpPr>
        <p:grpSpPr>
          <a:xfrm>
            <a:off x="6792401" y="3777855"/>
            <a:ext cx="4467780" cy="3839499"/>
            <a:chOff x="0" y="0"/>
            <a:chExt cx="812800" cy="698500"/>
          </a:xfrm>
        </p:grpSpPr>
        <p:sp>
          <p:nvSpPr>
            <p:cNvPr id="15" name="Freeform 4">
              <a:extLst>
                <a:ext uri="{FF2B5EF4-FFF2-40B4-BE49-F238E27FC236}">
                  <a16:creationId xmlns:a16="http://schemas.microsoft.com/office/drawing/2014/main" id="{7DE15450-8C76-2238-96B1-E395121C260E}"/>
                </a:ext>
              </a:extLst>
            </p:cNvPr>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6" name="TextBox 5">
              <a:extLst>
                <a:ext uri="{FF2B5EF4-FFF2-40B4-BE49-F238E27FC236}">
                  <a16:creationId xmlns:a16="http://schemas.microsoft.com/office/drawing/2014/main" id="{508F83AA-FC36-2CB1-5DC1-E1420221DDA5}"/>
                </a:ext>
              </a:extLst>
            </p:cNvPr>
            <p:cNvSpPr txBox="1"/>
            <p:nvPr/>
          </p:nvSpPr>
          <p:spPr>
            <a:xfrm>
              <a:off x="114300" y="-85725"/>
              <a:ext cx="584200" cy="784225"/>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Empirical phase</a:t>
              </a:r>
            </a:p>
          </p:txBody>
        </p:sp>
      </p:grpSp>
      <p:grpSp>
        <p:nvGrpSpPr>
          <p:cNvPr id="17" name="Group 9">
            <a:extLst>
              <a:ext uri="{FF2B5EF4-FFF2-40B4-BE49-F238E27FC236}">
                <a16:creationId xmlns:a16="http://schemas.microsoft.com/office/drawing/2014/main" id="{44298457-E37D-C447-629B-8C4B8522F546}"/>
              </a:ext>
            </a:extLst>
          </p:cNvPr>
          <p:cNvGrpSpPr/>
          <p:nvPr/>
        </p:nvGrpSpPr>
        <p:grpSpPr>
          <a:xfrm>
            <a:off x="10284372" y="5976407"/>
            <a:ext cx="4892429" cy="3281893"/>
            <a:chOff x="0" y="0"/>
            <a:chExt cx="890054" cy="597058"/>
          </a:xfrm>
        </p:grpSpPr>
        <p:sp>
          <p:nvSpPr>
            <p:cNvPr id="18" name="Freeform 10">
              <a:extLst>
                <a:ext uri="{FF2B5EF4-FFF2-40B4-BE49-F238E27FC236}">
                  <a16:creationId xmlns:a16="http://schemas.microsoft.com/office/drawing/2014/main" id="{31945A50-5155-C90C-BBB5-4E1C9C2051C9}"/>
                </a:ext>
              </a:extLst>
            </p:cNvPr>
            <p:cNvSpPr/>
            <p:nvPr/>
          </p:nvSpPr>
          <p:spPr>
            <a:xfrm>
              <a:off x="0" y="0"/>
              <a:ext cx="890054" cy="597058"/>
            </a:xfrm>
            <a:custGeom>
              <a:avLst/>
              <a:gdLst/>
              <a:ahLst/>
              <a:cxnLst/>
              <a:rect l="l" t="t" r="r" b="b"/>
              <a:pathLst>
                <a:path w="890054" h="597058">
                  <a:moveTo>
                    <a:pt x="890054" y="298529"/>
                  </a:moveTo>
                  <a:lnTo>
                    <a:pt x="686854" y="597058"/>
                  </a:lnTo>
                  <a:lnTo>
                    <a:pt x="203200" y="597058"/>
                  </a:lnTo>
                  <a:lnTo>
                    <a:pt x="0" y="298529"/>
                  </a:lnTo>
                  <a:lnTo>
                    <a:pt x="203200" y="0"/>
                  </a:lnTo>
                  <a:lnTo>
                    <a:pt x="686854" y="0"/>
                  </a:lnTo>
                  <a:lnTo>
                    <a:pt x="890054"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9" name="TextBox 11">
              <a:extLst>
                <a:ext uri="{FF2B5EF4-FFF2-40B4-BE49-F238E27FC236}">
                  <a16:creationId xmlns:a16="http://schemas.microsoft.com/office/drawing/2014/main" id="{F0CA4E9B-751A-6256-EB7E-D50F1E1876A9}"/>
                </a:ext>
              </a:extLst>
            </p:cNvPr>
            <p:cNvSpPr txBox="1"/>
            <p:nvPr/>
          </p:nvSpPr>
          <p:spPr>
            <a:xfrm>
              <a:off x="114300" y="-76200"/>
              <a:ext cx="661454" cy="673258"/>
            </a:xfrm>
            <a:prstGeom prst="rect">
              <a:avLst/>
            </a:prstGeom>
          </p:spPr>
          <p:txBody>
            <a:bodyPr lIns="50800" tIns="50800" rIns="50800" bIns="50800" rtlCol="0" anchor="ctr"/>
            <a:lstStyle/>
            <a:p>
              <a:pPr algn="ctr">
                <a:lnSpc>
                  <a:spcPts val="5669"/>
                </a:lnSpc>
              </a:pPr>
              <a:r>
                <a:rPr lang="en-US" sz="4049" dirty="0">
                  <a:solidFill>
                    <a:srgbClr val="FFFFFF"/>
                  </a:solidFill>
                  <a:latin typeface="Helvetica World"/>
                  <a:ea typeface="Helvetica World"/>
                  <a:cs typeface="Helvetica World"/>
                  <a:sym typeface="Helvetica World"/>
                </a:rPr>
                <a:t>Dissemination phase</a:t>
              </a:r>
            </a:p>
          </p:txBody>
        </p:sp>
      </p:grpSp>
      <p:grpSp>
        <p:nvGrpSpPr>
          <p:cNvPr id="20" name="Group 12">
            <a:extLst>
              <a:ext uri="{FF2B5EF4-FFF2-40B4-BE49-F238E27FC236}">
                <a16:creationId xmlns:a16="http://schemas.microsoft.com/office/drawing/2014/main" id="{5E714C5D-ADB3-654E-B11B-77A5BF5A8D2D}"/>
              </a:ext>
            </a:extLst>
          </p:cNvPr>
          <p:cNvGrpSpPr/>
          <p:nvPr/>
        </p:nvGrpSpPr>
        <p:grpSpPr>
          <a:xfrm>
            <a:off x="3302599" y="2136908"/>
            <a:ext cx="4467780" cy="3281893"/>
            <a:chOff x="0" y="0"/>
            <a:chExt cx="812800" cy="597058"/>
          </a:xfrm>
        </p:grpSpPr>
        <p:sp>
          <p:nvSpPr>
            <p:cNvPr id="21" name="Freeform 13">
              <a:extLst>
                <a:ext uri="{FF2B5EF4-FFF2-40B4-BE49-F238E27FC236}">
                  <a16:creationId xmlns:a16="http://schemas.microsoft.com/office/drawing/2014/main" id="{7C844578-78E1-B895-F475-69371525212A}"/>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2" name="TextBox 14">
              <a:extLst>
                <a:ext uri="{FF2B5EF4-FFF2-40B4-BE49-F238E27FC236}">
                  <a16:creationId xmlns:a16="http://schemas.microsoft.com/office/drawing/2014/main" id="{EBA6933E-D10E-7D3B-FEFA-781BC31E90D1}"/>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Conceptual phase</a:t>
              </a:r>
            </a:p>
          </p:txBody>
        </p:sp>
      </p:grpSp>
      <p:grpSp>
        <p:nvGrpSpPr>
          <p:cNvPr id="23" name="Group 15">
            <a:extLst>
              <a:ext uri="{FF2B5EF4-FFF2-40B4-BE49-F238E27FC236}">
                <a16:creationId xmlns:a16="http://schemas.microsoft.com/office/drawing/2014/main" id="{D668D1D8-4D8D-2F7A-D028-1353725DA691}"/>
              </a:ext>
            </a:extLst>
          </p:cNvPr>
          <p:cNvGrpSpPr/>
          <p:nvPr/>
        </p:nvGrpSpPr>
        <p:grpSpPr>
          <a:xfrm>
            <a:off x="3302599" y="5976407"/>
            <a:ext cx="4467780" cy="3281893"/>
            <a:chOff x="0" y="0"/>
            <a:chExt cx="812800" cy="597058"/>
          </a:xfrm>
        </p:grpSpPr>
        <p:sp>
          <p:nvSpPr>
            <p:cNvPr id="24" name="Freeform 16">
              <a:extLst>
                <a:ext uri="{FF2B5EF4-FFF2-40B4-BE49-F238E27FC236}">
                  <a16:creationId xmlns:a16="http://schemas.microsoft.com/office/drawing/2014/main" id="{44ED609C-BB8E-6A65-328F-3816AB060A6E}"/>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5" name="TextBox 17">
              <a:extLst>
                <a:ext uri="{FF2B5EF4-FFF2-40B4-BE49-F238E27FC236}">
                  <a16:creationId xmlns:a16="http://schemas.microsoft.com/office/drawing/2014/main" id="{A42B7F8F-7192-A4FA-247F-47A238E18093}"/>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a:solidFill>
                    <a:srgbClr val="FFFFFF"/>
                  </a:solidFill>
                  <a:latin typeface="Helvetica World"/>
                  <a:ea typeface="Helvetica World"/>
                  <a:cs typeface="Helvetica World"/>
                  <a:sym typeface="Helvetica World"/>
                </a:rPr>
                <a:t>Design and Planning phase</a:t>
              </a:r>
            </a:p>
          </p:txBody>
        </p:sp>
      </p:grpSp>
      <p:grpSp>
        <p:nvGrpSpPr>
          <p:cNvPr id="44" name="Group 6">
            <a:extLst>
              <a:ext uri="{FF2B5EF4-FFF2-40B4-BE49-F238E27FC236}">
                <a16:creationId xmlns:a16="http://schemas.microsoft.com/office/drawing/2014/main" id="{05EB95CF-C028-2694-CC46-9DEC8E5CBCC9}"/>
              </a:ext>
            </a:extLst>
          </p:cNvPr>
          <p:cNvGrpSpPr/>
          <p:nvPr/>
        </p:nvGrpSpPr>
        <p:grpSpPr>
          <a:xfrm>
            <a:off x="10284372" y="2136908"/>
            <a:ext cx="4467780" cy="3281893"/>
            <a:chOff x="0" y="0"/>
            <a:chExt cx="812800" cy="597058"/>
          </a:xfrm>
        </p:grpSpPr>
        <p:sp>
          <p:nvSpPr>
            <p:cNvPr id="45" name="Freeform 7">
              <a:extLst>
                <a:ext uri="{FF2B5EF4-FFF2-40B4-BE49-F238E27FC236}">
                  <a16:creationId xmlns:a16="http://schemas.microsoft.com/office/drawing/2014/main" id="{F630F2E2-2152-C9F0-93BA-7C8C8E1AC5D4}"/>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46" name="TextBox 8">
              <a:extLst>
                <a:ext uri="{FF2B5EF4-FFF2-40B4-BE49-F238E27FC236}">
                  <a16:creationId xmlns:a16="http://schemas.microsoft.com/office/drawing/2014/main" id="{3731B918-F46F-F55C-BAC5-780BFF98870F}"/>
                </a:ext>
              </a:extLst>
            </p:cNvPr>
            <p:cNvSpPr txBox="1"/>
            <p:nvPr/>
          </p:nvSpPr>
          <p:spPr>
            <a:xfrm>
              <a:off x="114300" y="-85725"/>
              <a:ext cx="584200" cy="682783"/>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Analytic phase</a:t>
              </a:r>
            </a:p>
          </p:txBody>
        </p:sp>
      </p:grpSp>
    </p:spTree>
    <p:extLst>
      <p:ext uri="{BB962C8B-B14F-4D97-AF65-F5344CB8AC3E}">
        <p14:creationId xmlns:p14="http://schemas.microsoft.com/office/powerpoint/2010/main" val="110071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D9C194C0-BC30-4C0A-3694-34E5054EC5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05578" y="2424113"/>
            <a:ext cx="838634" cy="21002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9FB7BFC-0093-A703-8BBB-4DA1220462D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1000" y="1638300"/>
            <a:ext cx="1432987" cy="19812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7BC3ED5C-76D0-4612-6A03-61AEE9DAE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36178" y="2195175"/>
            <a:ext cx="2222620" cy="63984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70306355-B756-CE81-0F79-2E5533C2D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993" y="2195175"/>
            <a:ext cx="2238027" cy="647551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CB2A993A-20A3-027A-E132-A1F62C4F86E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F799BD-D244-3BFF-81FD-78A42BD9C2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Untitled6 20240705033129">
            <a:extLst>
              <a:ext uri="{FF2B5EF4-FFF2-40B4-BE49-F238E27FC236}">
                <a16:creationId xmlns:a16="http://schemas.microsoft.com/office/drawing/2014/main" id="{21D6E874-D9ED-ECEC-AB88-68119AB596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70DA25D-4A0C-C445-9DE0-E3341FD192F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DA21830-E465-C2CC-FCA7-1D4D2F57FB3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53BA6A08-78F0-84C8-15F6-CA88102924EF}"/>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7E38056-70D3-A0BB-9C24-7C901F2CDD2A}"/>
              </a:ext>
            </a:extLst>
          </p:cNvPr>
          <p:cNvSpPr txBox="1"/>
          <p:nvPr/>
        </p:nvSpPr>
        <p:spPr>
          <a:xfrm>
            <a:off x="3633117" y="571500"/>
            <a:ext cx="10168751" cy="1060547"/>
          </a:xfrm>
          <a:prstGeom prst="rect">
            <a:avLst/>
          </a:prstGeom>
          <a:noFill/>
        </p:spPr>
        <p:txBody>
          <a:bodyPr wrap="square">
            <a:spAutoFit/>
          </a:bodyPr>
          <a:lstStyle/>
          <a:p>
            <a:pPr algn="ctr">
              <a:lnSpc>
                <a:spcPts val="8975"/>
              </a:lnSpc>
            </a:pPr>
            <a:r>
              <a:rPr lang="en-US" sz="4000" dirty="0">
                <a:solidFill>
                  <a:srgbClr val="FFFFFF"/>
                </a:solidFill>
                <a:latin typeface="Norwester"/>
                <a:ea typeface="Norwester"/>
                <a:cs typeface="Norwester"/>
                <a:sym typeface="Norwester"/>
              </a:rPr>
              <a:t>5 MAJOR PHASES OF THE RESEARCH COMPONENTS</a:t>
            </a:r>
          </a:p>
        </p:txBody>
      </p:sp>
      <p:grpSp>
        <p:nvGrpSpPr>
          <p:cNvPr id="20" name="Group 12">
            <a:extLst>
              <a:ext uri="{FF2B5EF4-FFF2-40B4-BE49-F238E27FC236}">
                <a16:creationId xmlns:a16="http://schemas.microsoft.com/office/drawing/2014/main" id="{5E714C5D-ADB3-654E-B11B-77A5BF5A8D2D}"/>
              </a:ext>
            </a:extLst>
          </p:cNvPr>
          <p:cNvGrpSpPr/>
          <p:nvPr/>
        </p:nvGrpSpPr>
        <p:grpSpPr>
          <a:xfrm>
            <a:off x="3302599" y="2136908"/>
            <a:ext cx="11260796" cy="6748512"/>
            <a:chOff x="0" y="0"/>
            <a:chExt cx="812800" cy="597058"/>
          </a:xfrm>
        </p:grpSpPr>
        <p:sp>
          <p:nvSpPr>
            <p:cNvPr id="21" name="Freeform 13">
              <a:extLst>
                <a:ext uri="{FF2B5EF4-FFF2-40B4-BE49-F238E27FC236}">
                  <a16:creationId xmlns:a16="http://schemas.microsoft.com/office/drawing/2014/main" id="{7C844578-78E1-B895-F475-69371525212A}"/>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22" name="TextBox 14">
              <a:extLst>
                <a:ext uri="{FF2B5EF4-FFF2-40B4-BE49-F238E27FC236}">
                  <a16:creationId xmlns:a16="http://schemas.microsoft.com/office/drawing/2014/main" id="{EBA6933E-D10E-7D3B-FEFA-781BC31E90D1}"/>
                </a:ext>
              </a:extLst>
            </p:cNvPr>
            <p:cNvSpPr txBox="1"/>
            <p:nvPr/>
          </p:nvSpPr>
          <p:spPr>
            <a:xfrm>
              <a:off x="209746" y="143132"/>
              <a:ext cx="438399" cy="296950"/>
            </a:xfrm>
            <a:prstGeom prst="rect">
              <a:avLst/>
            </a:prstGeom>
          </p:spPr>
          <p:txBody>
            <a:bodyPr lIns="50800" tIns="50800" rIns="50800" bIns="50800" rtlCol="0" anchor="ctr"/>
            <a:lstStyle/>
            <a:p>
              <a:pPr algn="ctr">
                <a:lnSpc>
                  <a:spcPts val="5949"/>
                </a:lnSpc>
              </a:pPr>
              <a:r>
                <a:rPr lang="en-US" sz="8000" dirty="0">
                  <a:solidFill>
                    <a:srgbClr val="FFFFFF"/>
                  </a:solidFill>
                  <a:latin typeface="Helvetica World"/>
                  <a:ea typeface="Helvetica World"/>
                  <a:cs typeface="Helvetica World"/>
                  <a:sym typeface="Helvetica World"/>
                </a:rPr>
                <a:t>Conceptual phase</a:t>
              </a:r>
            </a:p>
          </p:txBody>
        </p:sp>
      </p:grpSp>
    </p:spTree>
    <p:extLst>
      <p:ext uri="{BB962C8B-B14F-4D97-AF65-F5344CB8AC3E}">
        <p14:creationId xmlns:p14="http://schemas.microsoft.com/office/powerpoint/2010/main" val="762704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4BB117E-200E-D066-BD8E-88BE8C029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93" y="2286000"/>
            <a:ext cx="2222620" cy="63984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7C91664F-43CC-9258-4BF6-BCC1D3DF50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94531" y="2286000"/>
            <a:ext cx="2238027" cy="647551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09A932C5-DFF6-9C67-3617-565086B27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5636" y="1735041"/>
            <a:ext cx="3001364" cy="75165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1091653C-A498-A699-260C-56069BBCAECE}"/>
              </a:ext>
            </a:extLst>
          </p:cNvPr>
          <p:cNvSpPr/>
          <p:nvPr/>
        </p:nvSpPr>
        <p:spPr>
          <a:xfrm>
            <a:off x="8748712" y="761817"/>
            <a:ext cx="685799" cy="457200"/>
          </a:xfrm>
          <a:prstGeom prst="round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1" name="Group 12">
            <a:extLst>
              <a:ext uri="{FF2B5EF4-FFF2-40B4-BE49-F238E27FC236}">
                <a16:creationId xmlns:a16="http://schemas.microsoft.com/office/drawing/2014/main" id="{A99A77DE-FB9E-098B-FC9E-721944D5630A}"/>
              </a:ext>
            </a:extLst>
          </p:cNvPr>
          <p:cNvGrpSpPr/>
          <p:nvPr/>
        </p:nvGrpSpPr>
        <p:grpSpPr>
          <a:xfrm>
            <a:off x="6400800" y="190500"/>
            <a:ext cx="5486400" cy="1599837"/>
            <a:chOff x="0" y="0"/>
            <a:chExt cx="812800" cy="597058"/>
          </a:xfrm>
        </p:grpSpPr>
        <p:sp>
          <p:nvSpPr>
            <p:cNvPr id="12" name="Freeform 13">
              <a:extLst>
                <a:ext uri="{FF2B5EF4-FFF2-40B4-BE49-F238E27FC236}">
                  <a16:creationId xmlns:a16="http://schemas.microsoft.com/office/drawing/2014/main" id="{AF6FE495-A168-A9E0-8C6E-E3E09134CBE7}"/>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3" name="TextBox 14">
              <a:extLst>
                <a:ext uri="{FF2B5EF4-FFF2-40B4-BE49-F238E27FC236}">
                  <a16:creationId xmlns:a16="http://schemas.microsoft.com/office/drawing/2014/main" id="{79B847CF-29A9-044B-31F3-A446604CB9CF}"/>
                </a:ext>
              </a:extLst>
            </p:cNvPr>
            <p:cNvSpPr txBox="1"/>
            <p:nvPr/>
          </p:nvSpPr>
          <p:spPr>
            <a:xfrm>
              <a:off x="192865" y="67985"/>
              <a:ext cx="427070" cy="461087"/>
            </a:xfrm>
            <a:prstGeom prst="rect">
              <a:avLst/>
            </a:prstGeom>
          </p:spPr>
          <p:txBody>
            <a:bodyPr lIns="50800" tIns="50800" rIns="50800" bIns="50800" rtlCol="0" anchor="ctr"/>
            <a:lstStyle/>
            <a:p>
              <a:pPr algn="ctr"/>
              <a:r>
                <a:rPr lang="en-US" sz="4249" dirty="0">
                  <a:solidFill>
                    <a:srgbClr val="FFFFFF"/>
                  </a:solidFill>
                  <a:latin typeface="Helvetica World"/>
                  <a:ea typeface="Helvetica World"/>
                  <a:cs typeface="Helvetica World"/>
                  <a:sym typeface="Helvetica World"/>
                </a:rPr>
                <a:t>Conceptual phase</a:t>
              </a:r>
            </a:p>
          </p:txBody>
        </p:sp>
      </p:grpSp>
    </p:spTree>
    <p:extLst>
      <p:ext uri="{BB962C8B-B14F-4D97-AF65-F5344CB8AC3E}">
        <p14:creationId xmlns:p14="http://schemas.microsoft.com/office/powerpoint/2010/main" val="1307935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81BE708-9EDE-CFD4-1CEA-3389E24E1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8288000"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8BEBE576-C59E-4862-C0C4-17FE186DCE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636" y="1735041"/>
            <a:ext cx="3001364" cy="751657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4975C7F8-C1C2-8591-F79A-330DAD36203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8885420"/>
            <a:ext cx="3505200" cy="14266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4118DF72-5EC8-73AA-C40F-98FBD8F821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1" y="7658100"/>
            <a:ext cx="4336440" cy="17562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Untitled6 20240705033129">
            <a:extLst>
              <a:ext uri="{FF2B5EF4-FFF2-40B4-BE49-F238E27FC236}">
                <a16:creationId xmlns:a16="http://schemas.microsoft.com/office/drawing/2014/main" id="{68E50BCC-B8AB-AC2B-3451-95E48D32B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305" y="3905250"/>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4F222A4D-BBB8-C5C4-3FF7-0038C2E9386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894" y="5316928"/>
            <a:ext cx="1541072" cy="154107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38BEB97-65BD-11BB-7987-20DECDD5C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840200" y="4524375"/>
            <a:ext cx="1238250" cy="12382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2AA4BCB9-457A-A084-665F-BB5C81D99591}"/>
              </a:ext>
            </a:extLst>
          </p:cNvPr>
          <p:cNvSpPr/>
          <p:nvPr/>
        </p:nvSpPr>
        <p:spPr>
          <a:xfrm>
            <a:off x="762001" y="571500"/>
            <a:ext cx="16966694" cy="9143045"/>
          </a:xfrm>
          <a:prstGeom prst="roundRect">
            <a:avLst/>
          </a:prstGeom>
          <a:solidFill>
            <a:schemeClr val="accent4">
              <a:alpha val="9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nvGrpSpPr>
          <p:cNvPr id="11" name="Group 12">
            <a:extLst>
              <a:ext uri="{FF2B5EF4-FFF2-40B4-BE49-F238E27FC236}">
                <a16:creationId xmlns:a16="http://schemas.microsoft.com/office/drawing/2014/main" id="{A99A77DE-FB9E-098B-FC9E-721944D5630A}"/>
              </a:ext>
            </a:extLst>
          </p:cNvPr>
          <p:cNvGrpSpPr/>
          <p:nvPr/>
        </p:nvGrpSpPr>
        <p:grpSpPr>
          <a:xfrm>
            <a:off x="6400800" y="190500"/>
            <a:ext cx="5486400" cy="1599837"/>
            <a:chOff x="0" y="0"/>
            <a:chExt cx="812800" cy="597058"/>
          </a:xfrm>
        </p:grpSpPr>
        <p:sp>
          <p:nvSpPr>
            <p:cNvPr id="12" name="Freeform 13">
              <a:extLst>
                <a:ext uri="{FF2B5EF4-FFF2-40B4-BE49-F238E27FC236}">
                  <a16:creationId xmlns:a16="http://schemas.microsoft.com/office/drawing/2014/main" id="{AF6FE495-A168-A9E0-8C6E-E3E09134CBE7}"/>
                </a:ext>
              </a:extLst>
            </p:cNvPr>
            <p:cNvSpPr/>
            <p:nvPr/>
          </p:nvSpPr>
          <p:spPr>
            <a:xfrm>
              <a:off x="0" y="0"/>
              <a:ext cx="812800" cy="597058"/>
            </a:xfrm>
            <a:custGeom>
              <a:avLst/>
              <a:gdLst/>
              <a:ahLst/>
              <a:cxnLst/>
              <a:rect l="l" t="t" r="r" b="b"/>
              <a:pathLst>
                <a:path w="812800" h="597058">
                  <a:moveTo>
                    <a:pt x="812800" y="298529"/>
                  </a:moveTo>
                  <a:lnTo>
                    <a:pt x="609600" y="597058"/>
                  </a:lnTo>
                  <a:lnTo>
                    <a:pt x="203200" y="597058"/>
                  </a:lnTo>
                  <a:lnTo>
                    <a:pt x="0" y="298529"/>
                  </a:lnTo>
                  <a:lnTo>
                    <a:pt x="203200" y="0"/>
                  </a:lnTo>
                  <a:lnTo>
                    <a:pt x="609600" y="0"/>
                  </a:lnTo>
                  <a:lnTo>
                    <a:pt x="812800" y="298529"/>
                  </a:lnTo>
                  <a:close/>
                </a:path>
              </a:pathLst>
            </a:custGeom>
            <a:gradFill rotWithShape="1">
              <a:gsLst>
                <a:gs pos="0">
                  <a:srgbClr val="FF66C4">
                    <a:alpha val="100000"/>
                  </a:srgbClr>
                </a:gs>
                <a:gs pos="100000">
                  <a:srgbClr val="5170FF">
                    <a:alpha val="100000"/>
                  </a:srgbClr>
                </a:gs>
              </a:gsLst>
              <a:lin ang="0"/>
            </a:gradFill>
            <a:ln w="38100" cap="sq">
              <a:solidFill>
                <a:srgbClr val="FFFFFF"/>
              </a:solidFill>
              <a:prstDash val="solid"/>
              <a:miter/>
            </a:ln>
          </p:spPr>
          <p:txBody>
            <a:bodyPr/>
            <a:lstStyle/>
            <a:p>
              <a:endParaRPr lang="en-PH"/>
            </a:p>
          </p:txBody>
        </p:sp>
        <p:sp>
          <p:nvSpPr>
            <p:cNvPr id="13" name="TextBox 14">
              <a:extLst>
                <a:ext uri="{FF2B5EF4-FFF2-40B4-BE49-F238E27FC236}">
                  <a16:creationId xmlns:a16="http://schemas.microsoft.com/office/drawing/2014/main" id="{79B847CF-29A9-044B-31F3-A446604CB9CF}"/>
                </a:ext>
              </a:extLst>
            </p:cNvPr>
            <p:cNvSpPr txBox="1"/>
            <p:nvPr/>
          </p:nvSpPr>
          <p:spPr>
            <a:xfrm>
              <a:off x="192865" y="67985"/>
              <a:ext cx="427070" cy="461087"/>
            </a:xfrm>
            <a:prstGeom prst="rect">
              <a:avLst/>
            </a:prstGeom>
          </p:spPr>
          <p:txBody>
            <a:bodyPr lIns="50800" tIns="50800" rIns="50800" bIns="50800" rtlCol="0" anchor="ctr"/>
            <a:lstStyle/>
            <a:p>
              <a:pPr algn="ctr">
                <a:lnSpc>
                  <a:spcPts val="5949"/>
                </a:lnSpc>
              </a:pPr>
              <a:r>
                <a:rPr lang="en-US" sz="4249" dirty="0">
                  <a:solidFill>
                    <a:srgbClr val="FFFFFF"/>
                  </a:solidFill>
                  <a:latin typeface="Helvetica World"/>
                  <a:ea typeface="Helvetica World"/>
                  <a:cs typeface="Helvetica World"/>
                  <a:sym typeface="Helvetica World"/>
                </a:rPr>
                <a:t>Conceptual phase</a:t>
              </a:r>
            </a:p>
          </p:txBody>
        </p:sp>
      </p:grpSp>
      <p:sp>
        <p:nvSpPr>
          <p:cNvPr id="15" name="Freeform 19">
            <a:extLst>
              <a:ext uri="{FF2B5EF4-FFF2-40B4-BE49-F238E27FC236}">
                <a16:creationId xmlns:a16="http://schemas.microsoft.com/office/drawing/2014/main" id="{9AB30E21-FB25-4FFF-9B67-A19E7E5DA442}"/>
              </a:ext>
            </a:extLst>
          </p:cNvPr>
          <p:cNvSpPr/>
          <p:nvPr/>
        </p:nvSpPr>
        <p:spPr>
          <a:xfrm>
            <a:off x="9709592" y="5306988"/>
            <a:ext cx="5990278" cy="3092885"/>
          </a:xfrm>
          <a:custGeom>
            <a:avLst/>
            <a:gdLst/>
            <a:ahLst/>
            <a:cxnLst/>
            <a:rect l="l" t="t" r="r" b="b"/>
            <a:pathLst>
              <a:path w="7211901" h="3759203">
                <a:moveTo>
                  <a:pt x="0" y="0"/>
                </a:moveTo>
                <a:lnTo>
                  <a:pt x="7211901" y="0"/>
                </a:lnTo>
                <a:lnTo>
                  <a:pt x="7211901" y="3759204"/>
                </a:lnTo>
                <a:lnTo>
                  <a:pt x="0" y="3759204"/>
                </a:lnTo>
                <a:lnTo>
                  <a:pt x="0" y="0"/>
                </a:lnTo>
                <a:close/>
              </a:path>
            </a:pathLst>
          </a:custGeom>
          <a:blipFill>
            <a:blip r:embed="rId9"/>
            <a:stretch>
              <a:fillRect/>
            </a:stretch>
          </a:blipFill>
        </p:spPr>
        <p:txBody>
          <a:bodyPr/>
          <a:lstStyle/>
          <a:p>
            <a:endParaRPr lang="en-PH"/>
          </a:p>
        </p:txBody>
      </p:sp>
      <p:sp>
        <p:nvSpPr>
          <p:cNvPr id="16" name="TextBox 20">
            <a:extLst>
              <a:ext uri="{FF2B5EF4-FFF2-40B4-BE49-F238E27FC236}">
                <a16:creationId xmlns:a16="http://schemas.microsoft.com/office/drawing/2014/main" id="{F590036E-DAFD-5BC3-E43D-7BA047A0EE46}"/>
              </a:ext>
            </a:extLst>
          </p:cNvPr>
          <p:cNvSpPr txBox="1"/>
          <p:nvPr/>
        </p:nvSpPr>
        <p:spPr>
          <a:xfrm>
            <a:off x="1239814" y="1778464"/>
            <a:ext cx="15808372" cy="2029082"/>
          </a:xfrm>
          <a:prstGeom prst="rect">
            <a:avLst/>
          </a:prstGeom>
        </p:spPr>
        <p:txBody>
          <a:bodyPr wrap="square" lIns="0" tIns="0" rIns="0" bIns="0" rtlCol="0" anchor="t">
            <a:spAutoFit/>
          </a:bodyPr>
          <a:lstStyle/>
          <a:p>
            <a:pPr algn="l">
              <a:lnSpc>
                <a:spcPts val="5419"/>
              </a:lnSpc>
            </a:pPr>
            <a:r>
              <a:rPr lang="en-US" sz="3871" dirty="0">
                <a:solidFill>
                  <a:srgbClr val="FFFFFF"/>
                </a:solidFill>
                <a:latin typeface="Helvetica World"/>
                <a:ea typeface="Helvetica World"/>
                <a:cs typeface="Helvetica World"/>
                <a:sym typeface="Helvetica World"/>
              </a:rPr>
              <a:t>-Involves defining the problem and potential solutions, with computing technology significantly enhancing this by aiding in literature review and hypothesis formulation</a:t>
            </a:r>
          </a:p>
        </p:txBody>
      </p:sp>
      <p:sp>
        <p:nvSpPr>
          <p:cNvPr id="17" name="TextBox 21">
            <a:extLst>
              <a:ext uri="{FF2B5EF4-FFF2-40B4-BE49-F238E27FC236}">
                <a16:creationId xmlns:a16="http://schemas.microsoft.com/office/drawing/2014/main" id="{CB99C669-A0E1-03FC-9CF9-C69AEE5398C5}"/>
              </a:ext>
            </a:extLst>
          </p:cNvPr>
          <p:cNvSpPr txBox="1"/>
          <p:nvPr/>
        </p:nvSpPr>
        <p:spPr>
          <a:xfrm>
            <a:off x="1341558" y="3962674"/>
            <a:ext cx="10921157" cy="4188774"/>
          </a:xfrm>
          <a:prstGeom prst="rect">
            <a:avLst/>
          </a:prstGeom>
        </p:spPr>
        <p:txBody>
          <a:bodyPr lIns="0" tIns="0" rIns="0" bIns="0" rtlCol="0" anchor="t">
            <a:spAutoFit/>
          </a:bodyPr>
          <a:lstStyle/>
          <a:p>
            <a:pPr algn="just">
              <a:lnSpc>
                <a:spcPts val="5559"/>
              </a:lnSpc>
            </a:pPr>
            <a:r>
              <a:rPr lang="en-US" sz="3971" b="1" dirty="0">
                <a:solidFill>
                  <a:srgbClr val="FFFFFF"/>
                </a:solidFill>
                <a:latin typeface="Helvetica World Bold"/>
                <a:ea typeface="Helvetica World Bold"/>
                <a:cs typeface="Helvetica World Bold"/>
                <a:sym typeface="Helvetica World Bold"/>
              </a:rPr>
              <a:t>How computing aids in this phase:</a:t>
            </a:r>
          </a:p>
          <a:p>
            <a:pPr algn="just">
              <a:lnSpc>
                <a:spcPts val="5559"/>
              </a:lnSpc>
            </a:pPr>
            <a:endParaRPr lang="en-US" sz="3971" b="1" dirty="0">
              <a:solidFill>
                <a:srgbClr val="FFFFFF"/>
              </a:solidFill>
              <a:latin typeface="Helvetica World Bold"/>
              <a:ea typeface="Helvetica World Bold"/>
              <a:cs typeface="Helvetica World Bold"/>
              <a:sym typeface="Helvetica World Bold"/>
            </a:endParaRPr>
          </a:p>
          <a:p>
            <a:pPr algn="just">
              <a:lnSpc>
                <a:spcPts val="5559"/>
              </a:lnSpc>
            </a:pPr>
            <a:r>
              <a:rPr lang="en-US" sz="3971" dirty="0">
                <a:solidFill>
                  <a:srgbClr val="FFFFFF"/>
                </a:solidFill>
                <a:latin typeface="Helvetica World"/>
                <a:ea typeface="Helvetica World"/>
                <a:cs typeface="Helvetica World"/>
                <a:sym typeface="Helvetica World"/>
              </a:rPr>
              <a:t>1. Searching the literature</a:t>
            </a:r>
          </a:p>
          <a:p>
            <a:pPr algn="just">
              <a:lnSpc>
                <a:spcPts val="5559"/>
              </a:lnSpc>
            </a:pPr>
            <a:r>
              <a:rPr lang="en-US" sz="3971" dirty="0">
                <a:solidFill>
                  <a:srgbClr val="FFFFFF"/>
                </a:solidFill>
                <a:latin typeface="Helvetica World"/>
                <a:ea typeface="Helvetica World"/>
                <a:cs typeface="Helvetica World"/>
                <a:sym typeface="Helvetica World"/>
              </a:rPr>
              <a:t>2. Formulating Hypothesis </a:t>
            </a:r>
          </a:p>
          <a:p>
            <a:pPr algn="just">
              <a:lnSpc>
                <a:spcPts val="5559"/>
              </a:lnSpc>
            </a:pPr>
            <a:r>
              <a:rPr lang="en-US" sz="3971" dirty="0">
                <a:solidFill>
                  <a:srgbClr val="FFFFFF"/>
                </a:solidFill>
                <a:latin typeface="Helvetica World"/>
                <a:ea typeface="Helvetica World"/>
                <a:cs typeface="Helvetica World"/>
                <a:sym typeface="Helvetica World"/>
              </a:rPr>
              <a:t>3. Utilizing Online resources</a:t>
            </a:r>
          </a:p>
          <a:p>
            <a:pPr algn="just">
              <a:lnSpc>
                <a:spcPts val="4999"/>
              </a:lnSpc>
              <a:spcBef>
                <a:spcPct val="0"/>
              </a:spcBef>
            </a:pPr>
            <a:endParaRPr lang="en-US" sz="3971" dirty="0">
              <a:solidFill>
                <a:srgbClr val="FFFFFF"/>
              </a:solidFill>
              <a:latin typeface="Helvetica World"/>
              <a:ea typeface="Helvetica World"/>
              <a:cs typeface="Helvetica World"/>
              <a:sym typeface="Helvetica World"/>
            </a:endParaRPr>
          </a:p>
        </p:txBody>
      </p:sp>
    </p:spTree>
    <p:extLst>
      <p:ext uri="{BB962C8B-B14F-4D97-AF65-F5344CB8AC3E}">
        <p14:creationId xmlns:p14="http://schemas.microsoft.com/office/powerpoint/2010/main" val="753733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457</TotalTime>
  <Words>1709</Words>
  <Application>Microsoft Office PowerPoint</Application>
  <PresentationFormat>Custom</PresentationFormat>
  <Paragraphs>177</Paragraphs>
  <Slides>53</Slides>
  <Notes>8</Notes>
  <HiddenSlides>0</HiddenSlides>
  <MMClips>6</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Intro2Comp</dc:title>
  <cp:lastModifiedBy>wafelloooz.1218@gmail.com</cp:lastModifiedBy>
  <cp:revision>11</cp:revision>
  <dcterms:created xsi:type="dcterms:W3CDTF">2006-08-16T00:00:00Z</dcterms:created>
  <dcterms:modified xsi:type="dcterms:W3CDTF">2024-12-13T09:13:00Z</dcterms:modified>
  <dc:identifier>DAGQW1HWA9Q</dc:identifier>
</cp:coreProperties>
</file>